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53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/>
    <p:restoredTop sz="95878"/>
  </p:normalViewPr>
  <p:slideViewPr>
    <p:cSldViewPr snapToGrid="0" snapToObjects="1">
      <p:cViewPr varScale="1">
        <p:scale>
          <a:sx n="108" d="100"/>
          <a:sy n="108" d="100"/>
        </p:scale>
        <p:origin x="2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3D8383-8443-694F-8A95-061103229B2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6ABF88-F658-BB48-A78A-20DBF40455D2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/>
            <a:t>Output: </a:t>
          </a:r>
          <a:r>
            <a:rPr lang="en-US" b="1"/>
            <a:t>Waheed</a:t>
          </a:r>
          <a:endParaRPr lang="en-MY"/>
        </a:p>
      </dgm:t>
    </dgm:pt>
    <dgm:pt modelId="{A998621C-31D7-7A4C-8496-D222B7115B41}" type="parTrans" cxnId="{E076CBCD-B3D6-F546-BC3F-3F5A412BC82B}">
      <dgm:prSet/>
      <dgm:spPr/>
      <dgm:t>
        <a:bodyPr/>
        <a:lstStyle/>
        <a:p>
          <a:endParaRPr lang="en-US"/>
        </a:p>
      </dgm:t>
    </dgm:pt>
    <dgm:pt modelId="{42A441FE-E03D-F546-8DDD-DCF86AB5D2E8}" type="sibTrans" cxnId="{E076CBCD-B3D6-F546-BC3F-3F5A412BC82B}">
      <dgm:prSet/>
      <dgm:spPr/>
      <dgm:t>
        <a:bodyPr/>
        <a:lstStyle/>
        <a:p>
          <a:endParaRPr lang="en-US"/>
        </a:p>
      </dgm:t>
    </dgm:pt>
    <dgm:pt modelId="{3328B12D-DA51-7440-BA6B-84627D8EADA9}" type="pres">
      <dgm:prSet presAssocID="{843D8383-8443-694F-8A95-061103229B26}" presName="linear" presStyleCnt="0">
        <dgm:presLayoutVars>
          <dgm:animLvl val="lvl"/>
          <dgm:resizeHandles val="exact"/>
        </dgm:presLayoutVars>
      </dgm:prSet>
      <dgm:spPr/>
    </dgm:pt>
    <dgm:pt modelId="{B543E97A-5DBA-3E4A-A07C-07F3FA5517B5}" type="pres">
      <dgm:prSet presAssocID="{546ABF88-F658-BB48-A78A-20DBF40455D2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1EF0D3A-7483-114C-9BE7-F9B5FA53D7D0}" type="presOf" srcId="{546ABF88-F658-BB48-A78A-20DBF40455D2}" destId="{B543E97A-5DBA-3E4A-A07C-07F3FA5517B5}" srcOrd="0" destOrd="0" presId="urn:microsoft.com/office/officeart/2005/8/layout/vList2"/>
    <dgm:cxn modelId="{863F80BE-85AC-3E4D-92DA-16B71808887A}" type="presOf" srcId="{843D8383-8443-694F-8A95-061103229B26}" destId="{3328B12D-DA51-7440-BA6B-84627D8EADA9}" srcOrd="0" destOrd="0" presId="urn:microsoft.com/office/officeart/2005/8/layout/vList2"/>
    <dgm:cxn modelId="{E076CBCD-B3D6-F546-BC3F-3F5A412BC82B}" srcId="{843D8383-8443-694F-8A95-061103229B26}" destId="{546ABF88-F658-BB48-A78A-20DBF40455D2}" srcOrd="0" destOrd="0" parTransId="{A998621C-31D7-7A4C-8496-D222B7115B41}" sibTransId="{42A441FE-E03D-F546-8DDD-DCF86AB5D2E8}"/>
    <dgm:cxn modelId="{5A92FCD7-60B9-AA42-9E27-492CFF58E88F}" type="presParOf" srcId="{3328B12D-DA51-7440-BA6B-84627D8EADA9}" destId="{B543E97A-5DBA-3E4A-A07C-07F3FA5517B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24DCB8-93D9-E649-A99A-FE0EB88874F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E8D40F6-8C7E-C24C-9EED-F08B5E8962C2}">
      <dgm:prSet/>
      <dgm:spPr/>
      <dgm:t>
        <a:bodyPr/>
        <a:lstStyle/>
        <a:p>
          <a:r>
            <a:rPr lang="en-US" dirty="0"/>
            <a:t>Person object</a:t>
          </a:r>
          <a:endParaRPr lang="en-MY" dirty="0"/>
        </a:p>
      </dgm:t>
    </dgm:pt>
    <dgm:pt modelId="{6F8865C9-F6D2-0741-BADF-581447631AB8}" type="parTrans" cxnId="{8394CE0D-F8D2-5740-B463-42CDC8CA62CF}">
      <dgm:prSet/>
      <dgm:spPr/>
      <dgm:t>
        <a:bodyPr/>
        <a:lstStyle/>
        <a:p>
          <a:endParaRPr lang="en-US"/>
        </a:p>
      </dgm:t>
    </dgm:pt>
    <dgm:pt modelId="{DB3FF35A-AB1C-8341-90D1-92D378D9562E}" type="sibTrans" cxnId="{8394CE0D-F8D2-5740-B463-42CDC8CA62CF}">
      <dgm:prSet/>
      <dgm:spPr/>
      <dgm:t>
        <a:bodyPr/>
        <a:lstStyle/>
        <a:p>
          <a:endParaRPr lang="en-US"/>
        </a:p>
      </dgm:t>
    </dgm:pt>
    <dgm:pt modelId="{5755C43F-679C-894A-AACA-1875787BE2A4}" type="pres">
      <dgm:prSet presAssocID="{C024DCB8-93D9-E649-A99A-FE0EB88874F5}" presName="linear" presStyleCnt="0">
        <dgm:presLayoutVars>
          <dgm:animLvl val="lvl"/>
          <dgm:resizeHandles val="exact"/>
        </dgm:presLayoutVars>
      </dgm:prSet>
      <dgm:spPr/>
    </dgm:pt>
    <dgm:pt modelId="{CBB5F950-E865-3948-9405-2DD4B60F2DF5}" type="pres">
      <dgm:prSet presAssocID="{BE8D40F6-8C7E-C24C-9EED-F08B5E8962C2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8394CE0D-F8D2-5740-B463-42CDC8CA62CF}" srcId="{C024DCB8-93D9-E649-A99A-FE0EB88874F5}" destId="{BE8D40F6-8C7E-C24C-9EED-F08B5E8962C2}" srcOrd="0" destOrd="0" parTransId="{6F8865C9-F6D2-0741-BADF-581447631AB8}" sibTransId="{DB3FF35A-AB1C-8341-90D1-92D378D9562E}"/>
    <dgm:cxn modelId="{4B9FBE54-E02D-6D47-8B0B-2DD0A76118B9}" type="presOf" srcId="{C024DCB8-93D9-E649-A99A-FE0EB88874F5}" destId="{5755C43F-679C-894A-AACA-1875787BE2A4}" srcOrd="0" destOrd="0" presId="urn:microsoft.com/office/officeart/2005/8/layout/vList2"/>
    <dgm:cxn modelId="{138EAEED-0983-814E-8156-17989E3D8628}" type="presOf" srcId="{BE8D40F6-8C7E-C24C-9EED-F08B5E8962C2}" destId="{CBB5F950-E865-3948-9405-2DD4B60F2DF5}" srcOrd="0" destOrd="0" presId="urn:microsoft.com/office/officeart/2005/8/layout/vList2"/>
    <dgm:cxn modelId="{EE5C33EF-8E20-2B43-BC8B-3D72937C198D}" type="presParOf" srcId="{5755C43F-679C-894A-AACA-1875787BE2A4}" destId="{CBB5F950-E865-3948-9405-2DD4B60F2DF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B2BDFFD-2FC1-B04F-B03F-E8BC67755823}" type="doc">
      <dgm:prSet loTypeId="urn:microsoft.com/office/officeart/2005/8/layout/venn1" loCatId="relationship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A797F7D1-518C-464F-B306-7CF2102FC2FF}">
      <dgm:prSet custT="1"/>
      <dgm:spPr/>
      <dgm:t>
        <a:bodyPr/>
        <a:lstStyle/>
        <a:p>
          <a:r>
            <a:rPr lang="en-US" sz="1600" b="1" dirty="0"/>
            <a:t>-:Use case:-</a:t>
          </a:r>
          <a:r>
            <a:rPr lang="en-US" sz="1600" dirty="0"/>
            <a:t> operations on Employees data e.g. filter, check salaries, total amount paid</a:t>
          </a:r>
          <a:endParaRPr lang="en-MY" sz="1600" dirty="0"/>
        </a:p>
      </dgm:t>
    </dgm:pt>
    <dgm:pt modelId="{85406DB8-697C-1B41-8C2E-14A289EB8382}" type="parTrans" cxnId="{9EF199EB-BA82-E447-9C61-351E1E3644D3}">
      <dgm:prSet/>
      <dgm:spPr/>
      <dgm:t>
        <a:bodyPr/>
        <a:lstStyle/>
        <a:p>
          <a:endParaRPr lang="en-US"/>
        </a:p>
      </dgm:t>
    </dgm:pt>
    <dgm:pt modelId="{1EDA6FF1-7FC5-8546-B995-5A758F851C7A}" type="sibTrans" cxnId="{9EF199EB-BA82-E447-9C61-351E1E3644D3}">
      <dgm:prSet/>
      <dgm:spPr/>
      <dgm:t>
        <a:bodyPr/>
        <a:lstStyle/>
        <a:p>
          <a:endParaRPr lang="en-US"/>
        </a:p>
      </dgm:t>
    </dgm:pt>
    <dgm:pt modelId="{01491E90-3633-4542-93E4-1F1E4B9BFD18}" type="pres">
      <dgm:prSet presAssocID="{AB2BDFFD-2FC1-B04F-B03F-E8BC67755823}" presName="compositeShape" presStyleCnt="0">
        <dgm:presLayoutVars>
          <dgm:chMax val="7"/>
          <dgm:dir/>
          <dgm:resizeHandles val="exact"/>
        </dgm:presLayoutVars>
      </dgm:prSet>
      <dgm:spPr/>
    </dgm:pt>
    <dgm:pt modelId="{F16A8FC5-9A95-F042-938A-1FB98E8C8779}" type="pres">
      <dgm:prSet presAssocID="{A797F7D1-518C-464F-B306-7CF2102FC2FF}" presName="circ1TxSh" presStyleLbl="vennNode1" presStyleIdx="0" presStyleCnt="1" custScaleX="107127" custScaleY="100000" custLinFactNeighborX="-25146" custLinFactNeighborY="-2468"/>
      <dgm:spPr/>
    </dgm:pt>
  </dgm:ptLst>
  <dgm:cxnLst>
    <dgm:cxn modelId="{06086160-098A-7E4E-AE34-04C5B32CA24F}" type="presOf" srcId="{A797F7D1-518C-464F-B306-7CF2102FC2FF}" destId="{F16A8FC5-9A95-F042-938A-1FB98E8C8779}" srcOrd="0" destOrd="0" presId="urn:microsoft.com/office/officeart/2005/8/layout/venn1"/>
    <dgm:cxn modelId="{9EF199EB-BA82-E447-9C61-351E1E3644D3}" srcId="{AB2BDFFD-2FC1-B04F-B03F-E8BC67755823}" destId="{A797F7D1-518C-464F-B306-7CF2102FC2FF}" srcOrd="0" destOrd="0" parTransId="{85406DB8-697C-1B41-8C2E-14A289EB8382}" sibTransId="{1EDA6FF1-7FC5-8546-B995-5A758F851C7A}"/>
    <dgm:cxn modelId="{2AAC76EC-C64B-3F49-8C70-19E9CE4C0B93}" type="presOf" srcId="{AB2BDFFD-2FC1-B04F-B03F-E8BC67755823}" destId="{01491E90-3633-4542-93E4-1F1E4B9BFD18}" srcOrd="0" destOrd="0" presId="urn:microsoft.com/office/officeart/2005/8/layout/venn1"/>
    <dgm:cxn modelId="{772A7541-ABF5-224A-A4A9-B14A4BF8DB72}" type="presParOf" srcId="{01491E90-3633-4542-93E4-1F1E4B9BFD18}" destId="{F16A8FC5-9A95-F042-938A-1FB98E8C8779}" srcOrd="0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43D8383-8443-694F-8A95-061103229B2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6ABF88-F658-BB48-A78A-20DBF40455D2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/>
            <a:t>Output: </a:t>
          </a:r>
          <a:r>
            <a:rPr lang="en-US" b="1" dirty="0"/>
            <a:t>Waheed</a:t>
          </a:r>
          <a:endParaRPr lang="en-MY" dirty="0"/>
        </a:p>
      </dgm:t>
    </dgm:pt>
    <dgm:pt modelId="{A998621C-31D7-7A4C-8496-D222B7115B41}" type="parTrans" cxnId="{E076CBCD-B3D6-F546-BC3F-3F5A412BC82B}">
      <dgm:prSet/>
      <dgm:spPr/>
      <dgm:t>
        <a:bodyPr/>
        <a:lstStyle/>
        <a:p>
          <a:endParaRPr lang="en-US"/>
        </a:p>
      </dgm:t>
    </dgm:pt>
    <dgm:pt modelId="{42A441FE-E03D-F546-8DDD-DCF86AB5D2E8}" type="sibTrans" cxnId="{E076CBCD-B3D6-F546-BC3F-3F5A412BC82B}">
      <dgm:prSet/>
      <dgm:spPr/>
      <dgm:t>
        <a:bodyPr/>
        <a:lstStyle/>
        <a:p>
          <a:endParaRPr lang="en-US"/>
        </a:p>
      </dgm:t>
    </dgm:pt>
    <dgm:pt modelId="{3328B12D-DA51-7440-BA6B-84627D8EADA9}" type="pres">
      <dgm:prSet presAssocID="{843D8383-8443-694F-8A95-061103229B26}" presName="linear" presStyleCnt="0">
        <dgm:presLayoutVars>
          <dgm:animLvl val="lvl"/>
          <dgm:resizeHandles val="exact"/>
        </dgm:presLayoutVars>
      </dgm:prSet>
      <dgm:spPr/>
    </dgm:pt>
    <dgm:pt modelId="{B543E97A-5DBA-3E4A-A07C-07F3FA5517B5}" type="pres">
      <dgm:prSet presAssocID="{546ABF88-F658-BB48-A78A-20DBF40455D2}" presName="parentText" presStyleLbl="node1" presStyleIdx="0" presStyleCnt="1" custLinFactY="30629" custLinFactNeighborX="-8628" custLinFactNeighborY="100000">
        <dgm:presLayoutVars>
          <dgm:chMax val="0"/>
          <dgm:bulletEnabled val="1"/>
        </dgm:presLayoutVars>
      </dgm:prSet>
      <dgm:spPr/>
    </dgm:pt>
  </dgm:ptLst>
  <dgm:cxnLst>
    <dgm:cxn modelId="{51EF0D3A-7483-114C-9BE7-F9B5FA53D7D0}" type="presOf" srcId="{546ABF88-F658-BB48-A78A-20DBF40455D2}" destId="{B543E97A-5DBA-3E4A-A07C-07F3FA5517B5}" srcOrd="0" destOrd="0" presId="urn:microsoft.com/office/officeart/2005/8/layout/vList2"/>
    <dgm:cxn modelId="{863F80BE-85AC-3E4D-92DA-16B71808887A}" type="presOf" srcId="{843D8383-8443-694F-8A95-061103229B26}" destId="{3328B12D-DA51-7440-BA6B-84627D8EADA9}" srcOrd="0" destOrd="0" presId="urn:microsoft.com/office/officeart/2005/8/layout/vList2"/>
    <dgm:cxn modelId="{E076CBCD-B3D6-F546-BC3F-3F5A412BC82B}" srcId="{843D8383-8443-694F-8A95-061103229B26}" destId="{546ABF88-F658-BB48-A78A-20DBF40455D2}" srcOrd="0" destOrd="0" parTransId="{A998621C-31D7-7A4C-8496-D222B7115B41}" sibTransId="{42A441FE-E03D-F546-8DDD-DCF86AB5D2E8}"/>
    <dgm:cxn modelId="{5A92FCD7-60B9-AA42-9E27-492CFF58E88F}" type="presParOf" srcId="{3328B12D-DA51-7440-BA6B-84627D8EADA9}" destId="{B543E97A-5DBA-3E4A-A07C-07F3FA5517B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024DCB8-93D9-E649-A99A-FE0EB88874F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E8D40F6-8C7E-C24C-9EED-F08B5E8962C2}">
      <dgm:prSet/>
      <dgm:spPr/>
      <dgm:t>
        <a:bodyPr/>
        <a:lstStyle/>
        <a:p>
          <a:r>
            <a:rPr lang="en-US" dirty="0"/>
            <a:t>Person object</a:t>
          </a:r>
          <a:endParaRPr lang="en-MY" dirty="0"/>
        </a:p>
      </dgm:t>
    </dgm:pt>
    <dgm:pt modelId="{6F8865C9-F6D2-0741-BADF-581447631AB8}" type="parTrans" cxnId="{8394CE0D-F8D2-5740-B463-42CDC8CA62CF}">
      <dgm:prSet/>
      <dgm:spPr/>
      <dgm:t>
        <a:bodyPr/>
        <a:lstStyle/>
        <a:p>
          <a:endParaRPr lang="en-US"/>
        </a:p>
      </dgm:t>
    </dgm:pt>
    <dgm:pt modelId="{DB3FF35A-AB1C-8341-90D1-92D378D9562E}" type="sibTrans" cxnId="{8394CE0D-F8D2-5740-B463-42CDC8CA62CF}">
      <dgm:prSet/>
      <dgm:spPr/>
      <dgm:t>
        <a:bodyPr/>
        <a:lstStyle/>
        <a:p>
          <a:endParaRPr lang="en-US"/>
        </a:p>
      </dgm:t>
    </dgm:pt>
    <dgm:pt modelId="{5755C43F-679C-894A-AACA-1875787BE2A4}" type="pres">
      <dgm:prSet presAssocID="{C024DCB8-93D9-E649-A99A-FE0EB88874F5}" presName="linear" presStyleCnt="0">
        <dgm:presLayoutVars>
          <dgm:animLvl val="lvl"/>
          <dgm:resizeHandles val="exact"/>
        </dgm:presLayoutVars>
      </dgm:prSet>
      <dgm:spPr/>
    </dgm:pt>
    <dgm:pt modelId="{CBB5F950-E865-3948-9405-2DD4B60F2DF5}" type="pres">
      <dgm:prSet presAssocID="{BE8D40F6-8C7E-C24C-9EED-F08B5E8962C2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8394CE0D-F8D2-5740-B463-42CDC8CA62CF}" srcId="{C024DCB8-93D9-E649-A99A-FE0EB88874F5}" destId="{BE8D40F6-8C7E-C24C-9EED-F08B5E8962C2}" srcOrd="0" destOrd="0" parTransId="{6F8865C9-F6D2-0741-BADF-581447631AB8}" sibTransId="{DB3FF35A-AB1C-8341-90D1-92D378D9562E}"/>
    <dgm:cxn modelId="{4B9FBE54-E02D-6D47-8B0B-2DD0A76118B9}" type="presOf" srcId="{C024DCB8-93D9-E649-A99A-FE0EB88874F5}" destId="{5755C43F-679C-894A-AACA-1875787BE2A4}" srcOrd="0" destOrd="0" presId="urn:microsoft.com/office/officeart/2005/8/layout/vList2"/>
    <dgm:cxn modelId="{138EAEED-0983-814E-8156-17989E3D8628}" type="presOf" srcId="{BE8D40F6-8C7E-C24C-9EED-F08B5E8962C2}" destId="{CBB5F950-E865-3948-9405-2DD4B60F2DF5}" srcOrd="0" destOrd="0" presId="urn:microsoft.com/office/officeart/2005/8/layout/vList2"/>
    <dgm:cxn modelId="{EE5C33EF-8E20-2B43-BC8B-3D72937C198D}" type="presParOf" srcId="{5755C43F-679C-894A-AACA-1875787BE2A4}" destId="{CBB5F950-E865-3948-9405-2DD4B60F2DF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B2BDFFD-2FC1-B04F-B03F-E8BC67755823}" type="doc">
      <dgm:prSet loTypeId="urn:microsoft.com/office/officeart/2005/8/layout/venn1" loCatId="relationship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A797F7D1-518C-464F-B306-7CF2102FC2FF}">
      <dgm:prSet custT="1"/>
      <dgm:spPr/>
      <dgm:t>
        <a:bodyPr/>
        <a:lstStyle/>
        <a:p>
          <a:r>
            <a:rPr lang="en-US" sz="1600" b="1" dirty="0"/>
            <a:t>-:Use case:-</a:t>
          </a:r>
          <a:r>
            <a:rPr lang="en-US" sz="1600" dirty="0"/>
            <a:t> operations on Employees data e.g. filter, check salaries, total amount paid</a:t>
          </a:r>
          <a:endParaRPr lang="en-MY" sz="1600" dirty="0"/>
        </a:p>
      </dgm:t>
    </dgm:pt>
    <dgm:pt modelId="{85406DB8-697C-1B41-8C2E-14A289EB8382}" type="parTrans" cxnId="{9EF199EB-BA82-E447-9C61-351E1E3644D3}">
      <dgm:prSet/>
      <dgm:spPr/>
      <dgm:t>
        <a:bodyPr/>
        <a:lstStyle/>
        <a:p>
          <a:endParaRPr lang="en-US"/>
        </a:p>
      </dgm:t>
    </dgm:pt>
    <dgm:pt modelId="{1EDA6FF1-7FC5-8546-B995-5A758F851C7A}" type="sibTrans" cxnId="{9EF199EB-BA82-E447-9C61-351E1E3644D3}">
      <dgm:prSet/>
      <dgm:spPr/>
      <dgm:t>
        <a:bodyPr/>
        <a:lstStyle/>
        <a:p>
          <a:endParaRPr lang="en-US"/>
        </a:p>
      </dgm:t>
    </dgm:pt>
    <dgm:pt modelId="{01491E90-3633-4542-93E4-1F1E4B9BFD18}" type="pres">
      <dgm:prSet presAssocID="{AB2BDFFD-2FC1-B04F-B03F-E8BC67755823}" presName="compositeShape" presStyleCnt="0">
        <dgm:presLayoutVars>
          <dgm:chMax val="7"/>
          <dgm:dir/>
          <dgm:resizeHandles val="exact"/>
        </dgm:presLayoutVars>
      </dgm:prSet>
      <dgm:spPr/>
    </dgm:pt>
    <dgm:pt modelId="{F16A8FC5-9A95-F042-938A-1FB98E8C8779}" type="pres">
      <dgm:prSet presAssocID="{A797F7D1-518C-464F-B306-7CF2102FC2FF}" presName="circ1TxSh" presStyleLbl="vennNode1" presStyleIdx="0" presStyleCnt="1" custScaleX="107127" custScaleY="100000" custLinFactNeighborX="-25146" custLinFactNeighborY="-2468"/>
      <dgm:spPr/>
    </dgm:pt>
  </dgm:ptLst>
  <dgm:cxnLst>
    <dgm:cxn modelId="{06086160-098A-7E4E-AE34-04C5B32CA24F}" type="presOf" srcId="{A797F7D1-518C-464F-B306-7CF2102FC2FF}" destId="{F16A8FC5-9A95-F042-938A-1FB98E8C8779}" srcOrd="0" destOrd="0" presId="urn:microsoft.com/office/officeart/2005/8/layout/venn1"/>
    <dgm:cxn modelId="{9EF199EB-BA82-E447-9C61-351E1E3644D3}" srcId="{AB2BDFFD-2FC1-B04F-B03F-E8BC67755823}" destId="{A797F7D1-518C-464F-B306-7CF2102FC2FF}" srcOrd="0" destOrd="0" parTransId="{85406DB8-697C-1B41-8C2E-14A289EB8382}" sibTransId="{1EDA6FF1-7FC5-8546-B995-5A758F851C7A}"/>
    <dgm:cxn modelId="{2AAC76EC-C64B-3F49-8C70-19E9CE4C0B93}" type="presOf" srcId="{AB2BDFFD-2FC1-B04F-B03F-E8BC67755823}" destId="{01491E90-3633-4542-93E4-1F1E4B9BFD18}" srcOrd="0" destOrd="0" presId="urn:microsoft.com/office/officeart/2005/8/layout/venn1"/>
    <dgm:cxn modelId="{772A7541-ABF5-224A-A4A9-B14A4BF8DB72}" type="presParOf" srcId="{01491E90-3633-4542-93E4-1F1E4B9BFD18}" destId="{F16A8FC5-9A95-F042-938A-1FB98E8C8779}" srcOrd="0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43D8383-8443-694F-8A95-061103229B2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6ABF88-F658-BB48-A78A-20DBF40455D2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/>
            <a:t>Output: </a:t>
          </a:r>
          <a:r>
            <a:rPr lang="en-US" b="1"/>
            <a:t>Waheed</a:t>
          </a:r>
          <a:endParaRPr lang="en-MY"/>
        </a:p>
      </dgm:t>
    </dgm:pt>
    <dgm:pt modelId="{A998621C-31D7-7A4C-8496-D222B7115B41}" type="parTrans" cxnId="{E076CBCD-B3D6-F546-BC3F-3F5A412BC82B}">
      <dgm:prSet/>
      <dgm:spPr/>
      <dgm:t>
        <a:bodyPr/>
        <a:lstStyle/>
        <a:p>
          <a:endParaRPr lang="en-US"/>
        </a:p>
      </dgm:t>
    </dgm:pt>
    <dgm:pt modelId="{42A441FE-E03D-F546-8DDD-DCF86AB5D2E8}" type="sibTrans" cxnId="{E076CBCD-B3D6-F546-BC3F-3F5A412BC82B}">
      <dgm:prSet/>
      <dgm:spPr/>
      <dgm:t>
        <a:bodyPr/>
        <a:lstStyle/>
        <a:p>
          <a:endParaRPr lang="en-US"/>
        </a:p>
      </dgm:t>
    </dgm:pt>
    <dgm:pt modelId="{3328B12D-DA51-7440-BA6B-84627D8EADA9}" type="pres">
      <dgm:prSet presAssocID="{843D8383-8443-694F-8A95-061103229B26}" presName="linear" presStyleCnt="0">
        <dgm:presLayoutVars>
          <dgm:animLvl val="lvl"/>
          <dgm:resizeHandles val="exact"/>
        </dgm:presLayoutVars>
      </dgm:prSet>
      <dgm:spPr/>
    </dgm:pt>
    <dgm:pt modelId="{B543E97A-5DBA-3E4A-A07C-07F3FA5517B5}" type="pres">
      <dgm:prSet presAssocID="{546ABF88-F658-BB48-A78A-20DBF40455D2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1EF0D3A-7483-114C-9BE7-F9B5FA53D7D0}" type="presOf" srcId="{546ABF88-F658-BB48-A78A-20DBF40455D2}" destId="{B543E97A-5DBA-3E4A-A07C-07F3FA5517B5}" srcOrd="0" destOrd="0" presId="urn:microsoft.com/office/officeart/2005/8/layout/vList2"/>
    <dgm:cxn modelId="{863F80BE-85AC-3E4D-92DA-16B71808887A}" type="presOf" srcId="{843D8383-8443-694F-8A95-061103229B26}" destId="{3328B12D-DA51-7440-BA6B-84627D8EADA9}" srcOrd="0" destOrd="0" presId="urn:microsoft.com/office/officeart/2005/8/layout/vList2"/>
    <dgm:cxn modelId="{E076CBCD-B3D6-F546-BC3F-3F5A412BC82B}" srcId="{843D8383-8443-694F-8A95-061103229B26}" destId="{546ABF88-F658-BB48-A78A-20DBF40455D2}" srcOrd="0" destOrd="0" parTransId="{A998621C-31D7-7A4C-8496-D222B7115B41}" sibTransId="{42A441FE-E03D-F546-8DDD-DCF86AB5D2E8}"/>
    <dgm:cxn modelId="{5A92FCD7-60B9-AA42-9E27-492CFF58E88F}" type="presParOf" srcId="{3328B12D-DA51-7440-BA6B-84627D8EADA9}" destId="{B543E97A-5DBA-3E4A-A07C-07F3FA5517B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024DCB8-93D9-E649-A99A-FE0EB88874F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E8D40F6-8C7E-C24C-9EED-F08B5E8962C2}">
      <dgm:prSet/>
      <dgm:spPr/>
      <dgm:t>
        <a:bodyPr/>
        <a:lstStyle/>
        <a:p>
          <a:r>
            <a:rPr lang="en-US" dirty="0"/>
            <a:t>Person object</a:t>
          </a:r>
          <a:endParaRPr lang="en-MY" dirty="0"/>
        </a:p>
      </dgm:t>
    </dgm:pt>
    <dgm:pt modelId="{6F8865C9-F6D2-0741-BADF-581447631AB8}" type="parTrans" cxnId="{8394CE0D-F8D2-5740-B463-42CDC8CA62CF}">
      <dgm:prSet/>
      <dgm:spPr/>
      <dgm:t>
        <a:bodyPr/>
        <a:lstStyle/>
        <a:p>
          <a:endParaRPr lang="en-US"/>
        </a:p>
      </dgm:t>
    </dgm:pt>
    <dgm:pt modelId="{DB3FF35A-AB1C-8341-90D1-92D378D9562E}" type="sibTrans" cxnId="{8394CE0D-F8D2-5740-B463-42CDC8CA62CF}">
      <dgm:prSet/>
      <dgm:spPr/>
      <dgm:t>
        <a:bodyPr/>
        <a:lstStyle/>
        <a:p>
          <a:endParaRPr lang="en-US"/>
        </a:p>
      </dgm:t>
    </dgm:pt>
    <dgm:pt modelId="{5755C43F-679C-894A-AACA-1875787BE2A4}" type="pres">
      <dgm:prSet presAssocID="{C024DCB8-93D9-E649-A99A-FE0EB88874F5}" presName="linear" presStyleCnt="0">
        <dgm:presLayoutVars>
          <dgm:animLvl val="lvl"/>
          <dgm:resizeHandles val="exact"/>
        </dgm:presLayoutVars>
      </dgm:prSet>
      <dgm:spPr/>
    </dgm:pt>
    <dgm:pt modelId="{CBB5F950-E865-3948-9405-2DD4B60F2DF5}" type="pres">
      <dgm:prSet presAssocID="{BE8D40F6-8C7E-C24C-9EED-F08B5E8962C2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8394CE0D-F8D2-5740-B463-42CDC8CA62CF}" srcId="{C024DCB8-93D9-E649-A99A-FE0EB88874F5}" destId="{BE8D40F6-8C7E-C24C-9EED-F08B5E8962C2}" srcOrd="0" destOrd="0" parTransId="{6F8865C9-F6D2-0741-BADF-581447631AB8}" sibTransId="{DB3FF35A-AB1C-8341-90D1-92D378D9562E}"/>
    <dgm:cxn modelId="{4B9FBE54-E02D-6D47-8B0B-2DD0A76118B9}" type="presOf" srcId="{C024DCB8-93D9-E649-A99A-FE0EB88874F5}" destId="{5755C43F-679C-894A-AACA-1875787BE2A4}" srcOrd="0" destOrd="0" presId="urn:microsoft.com/office/officeart/2005/8/layout/vList2"/>
    <dgm:cxn modelId="{138EAEED-0983-814E-8156-17989E3D8628}" type="presOf" srcId="{BE8D40F6-8C7E-C24C-9EED-F08B5E8962C2}" destId="{CBB5F950-E865-3948-9405-2DD4B60F2DF5}" srcOrd="0" destOrd="0" presId="urn:microsoft.com/office/officeart/2005/8/layout/vList2"/>
    <dgm:cxn modelId="{EE5C33EF-8E20-2B43-BC8B-3D72937C198D}" type="presParOf" srcId="{5755C43F-679C-894A-AACA-1875787BE2A4}" destId="{CBB5F950-E865-3948-9405-2DD4B60F2DF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3E97A-5DBA-3E4A-A07C-07F3FA5517B5}">
      <dsp:nvSpPr>
        <dsp:cNvPr id="0" name=""/>
        <dsp:cNvSpPr/>
      </dsp:nvSpPr>
      <dsp:spPr>
        <a:xfrm>
          <a:off x="0" y="8678"/>
          <a:ext cx="1536719" cy="327600"/>
        </a:xfrm>
        <a:prstGeom prst="roundRect">
          <a:avLst/>
        </a:prstGeom>
        <a:solidFill>
          <a:schemeClr val="bg2">
            <a:lumMod val="5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Output: </a:t>
          </a:r>
          <a:r>
            <a:rPr lang="en-US" sz="1400" b="1" kern="1200"/>
            <a:t>Waheed</a:t>
          </a:r>
          <a:endParaRPr lang="en-MY" sz="1400" kern="1200"/>
        </a:p>
      </dsp:txBody>
      <dsp:txXfrm>
        <a:off x="15992" y="24670"/>
        <a:ext cx="1504735" cy="2956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B5F950-E865-3948-9405-2DD4B60F2DF5}">
      <dsp:nvSpPr>
        <dsp:cNvPr id="0" name=""/>
        <dsp:cNvSpPr/>
      </dsp:nvSpPr>
      <dsp:spPr>
        <a:xfrm>
          <a:off x="0" y="6222"/>
          <a:ext cx="1445003" cy="374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Person object</a:t>
          </a:r>
          <a:endParaRPr lang="en-MY" sz="1600" kern="1200" dirty="0"/>
        </a:p>
      </dsp:txBody>
      <dsp:txXfrm>
        <a:off x="18277" y="24499"/>
        <a:ext cx="1408449" cy="3378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6A8FC5-9A95-F042-938A-1FB98E8C8779}">
      <dsp:nvSpPr>
        <dsp:cNvPr id="0" name=""/>
        <dsp:cNvSpPr/>
      </dsp:nvSpPr>
      <dsp:spPr>
        <a:xfrm>
          <a:off x="0" y="0"/>
          <a:ext cx="2014502" cy="1880481"/>
        </a:xfrm>
        <a:prstGeom prst="ellipse">
          <a:avLst/>
        </a:prstGeom>
        <a:solidFill>
          <a:schemeClr val="l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-:Use case:-</a:t>
          </a:r>
          <a:r>
            <a:rPr lang="en-US" sz="1600" kern="1200" dirty="0"/>
            <a:t> operations on Employees data e.g. filter, check salaries, total amount paid</a:t>
          </a:r>
          <a:endParaRPr lang="en-MY" sz="1600" kern="1200" dirty="0"/>
        </a:p>
      </dsp:txBody>
      <dsp:txXfrm>
        <a:off x="295017" y="275390"/>
        <a:ext cx="1424468" cy="132970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3E97A-5DBA-3E4A-A07C-07F3FA5517B5}">
      <dsp:nvSpPr>
        <dsp:cNvPr id="0" name=""/>
        <dsp:cNvSpPr/>
      </dsp:nvSpPr>
      <dsp:spPr>
        <a:xfrm>
          <a:off x="0" y="17357"/>
          <a:ext cx="1536719" cy="327600"/>
        </a:xfrm>
        <a:prstGeom prst="roundRect">
          <a:avLst/>
        </a:prstGeom>
        <a:solidFill>
          <a:schemeClr val="bg2">
            <a:lumMod val="5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Output: </a:t>
          </a:r>
          <a:r>
            <a:rPr lang="en-US" sz="1400" b="1" kern="1200" dirty="0"/>
            <a:t>Waheed</a:t>
          </a:r>
          <a:endParaRPr lang="en-MY" sz="1400" kern="1200" dirty="0"/>
        </a:p>
      </dsp:txBody>
      <dsp:txXfrm>
        <a:off x="15992" y="33349"/>
        <a:ext cx="1504735" cy="29561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B5F950-E865-3948-9405-2DD4B60F2DF5}">
      <dsp:nvSpPr>
        <dsp:cNvPr id="0" name=""/>
        <dsp:cNvSpPr/>
      </dsp:nvSpPr>
      <dsp:spPr>
        <a:xfrm>
          <a:off x="0" y="6222"/>
          <a:ext cx="1445003" cy="374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Person object</a:t>
          </a:r>
          <a:endParaRPr lang="en-MY" sz="1600" kern="1200" dirty="0"/>
        </a:p>
      </dsp:txBody>
      <dsp:txXfrm>
        <a:off x="18277" y="24499"/>
        <a:ext cx="1408449" cy="33784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6A8FC5-9A95-F042-938A-1FB98E8C8779}">
      <dsp:nvSpPr>
        <dsp:cNvPr id="0" name=""/>
        <dsp:cNvSpPr/>
      </dsp:nvSpPr>
      <dsp:spPr>
        <a:xfrm>
          <a:off x="0" y="0"/>
          <a:ext cx="2014502" cy="1880481"/>
        </a:xfrm>
        <a:prstGeom prst="ellipse">
          <a:avLst/>
        </a:prstGeom>
        <a:solidFill>
          <a:schemeClr val="l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-:Use case:-</a:t>
          </a:r>
          <a:r>
            <a:rPr lang="en-US" sz="1600" kern="1200" dirty="0"/>
            <a:t> operations on Employees data e.g. filter, check salaries, total amount paid</a:t>
          </a:r>
          <a:endParaRPr lang="en-MY" sz="1600" kern="1200" dirty="0"/>
        </a:p>
      </dsp:txBody>
      <dsp:txXfrm>
        <a:off x="295017" y="275390"/>
        <a:ext cx="1424468" cy="132970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3E97A-5DBA-3E4A-A07C-07F3FA5517B5}">
      <dsp:nvSpPr>
        <dsp:cNvPr id="0" name=""/>
        <dsp:cNvSpPr/>
      </dsp:nvSpPr>
      <dsp:spPr>
        <a:xfrm>
          <a:off x="0" y="8678"/>
          <a:ext cx="1536719" cy="327600"/>
        </a:xfrm>
        <a:prstGeom prst="roundRect">
          <a:avLst/>
        </a:prstGeom>
        <a:solidFill>
          <a:schemeClr val="bg2">
            <a:lumMod val="5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Output: </a:t>
          </a:r>
          <a:r>
            <a:rPr lang="en-US" sz="1400" b="1" kern="1200"/>
            <a:t>Waheed</a:t>
          </a:r>
          <a:endParaRPr lang="en-MY" sz="1400" kern="1200"/>
        </a:p>
      </dsp:txBody>
      <dsp:txXfrm>
        <a:off x="15992" y="24670"/>
        <a:ext cx="1504735" cy="29561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B5F950-E865-3948-9405-2DD4B60F2DF5}">
      <dsp:nvSpPr>
        <dsp:cNvPr id="0" name=""/>
        <dsp:cNvSpPr/>
      </dsp:nvSpPr>
      <dsp:spPr>
        <a:xfrm>
          <a:off x="0" y="6222"/>
          <a:ext cx="1445003" cy="374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Person object</a:t>
          </a:r>
          <a:endParaRPr lang="en-MY" sz="1600" kern="1200" dirty="0"/>
        </a:p>
      </dsp:txBody>
      <dsp:txXfrm>
        <a:off x="18277" y="24499"/>
        <a:ext cx="1408449" cy="3378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88119CA-4BBE-E84E-8456-9A437F6738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Waheed Nazir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08D248-41FF-9242-B053-EA19EBE5E44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08E053-7C27-E34B-90FE-B074973F074B}" type="datetimeFigureOut">
              <a:rPr lang="en-US" smtClean="0"/>
              <a:t>8/30/20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60AEA2-5D21-A342-9DD4-B67054AD11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8D6FAB-11B5-2F42-9F18-241100A252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34DA2D-D2AE-FB43-9A20-D079D3A88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1113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Waheed Nazir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C9E406-7955-E944-A8DB-895950FC964A}" type="datetimeFigureOut">
              <a:rPr lang="en-US" smtClean="0"/>
              <a:t>8/30/20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6D788E-8097-4A4C-BC61-DAAE1C046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29371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947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960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119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MY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Let, Run are “transformational” functions. They’re called "transformational" because the object they return can be different from the object you call the function 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850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345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9256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MY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Let, Run are “transformational” functions. They’re called "transformational" because the object they return can be different from the object you call the function 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152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716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BCC9E-EBAF-E44A-818B-D6EF2C08EE28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978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40D91-98D4-F540-BD36-F5B020060775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779918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40D91-98D4-F540-BD36-F5B020060775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5980585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40D91-98D4-F540-BD36-F5B020060775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303028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40D91-98D4-F540-BD36-F5B020060775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6082203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40D91-98D4-F540-BD36-F5B020060775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961226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3CA8-D43A-8149-B982-9BC7586C9A4B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0248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6FB0-C9E6-DB40-A80A-536511EE1774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590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CC707-94B2-6C47-AF12-299C0F65EA96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183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9FE2-21FE-B440-97C5-D9AF3766A872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68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11455-6A1F-C04D-8AC9-FAE919332986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3453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40D91-98D4-F540-BD36-F5B020060775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52871"/>
      </p:ext>
    </p:extLst>
  </p:cSld>
  <p:clrMapOvr>
    <a:masterClrMapping/>
  </p:clrMapOvr>
  <p:hf hd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13D96-5B8E-6547-B3A5-C0DFD0981BE2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963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42E77-F79B-FE45-ABA1-615A044AF09D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937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CD2B4-4C87-AD4E-9035-738431A81A81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1015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56EFF-DCF9-7D49-BE17-B246EA478B96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339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40D91-98D4-F540-BD36-F5B020060775}" type="datetime1">
              <a:rPr lang="en-MY" smtClean="0"/>
              <a:t>30/08/2020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744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4" r:id="rId1"/>
    <p:sldLayoutId id="2147483955" r:id="rId2"/>
    <p:sldLayoutId id="2147483956" r:id="rId3"/>
    <p:sldLayoutId id="2147483957" r:id="rId4"/>
    <p:sldLayoutId id="2147483958" r:id="rId5"/>
    <p:sldLayoutId id="2147483959" r:id="rId6"/>
    <p:sldLayoutId id="2147483960" r:id="rId7"/>
    <p:sldLayoutId id="2147483961" r:id="rId8"/>
    <p:sldLayoutId id="2147483962" r:id="rId9"/>
    <p:sldLayoutId id="2147483963" r:id="rId10"/>
    <p:sldLayoutId id="2147483964" r:id="rId11"/>
    <p:sldLayoutId id="2147483965" r:id="rId12"/>
    <p:sldLayoutId id="2147483966" r:id="rId13"/>
    <p:sldLayoutId id="2147483967" r:id="rId14"/>
    <p:sldLayoutId id="2147483968" r:id="rId15"/>
    <p:sldLayoutId id="2147483969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kotlinlang.org/docs/reference/scope-functions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androiddevelopers/kotlin-standard-functions-cheat-sheet-27f032dd4326" TargetMode="External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androiddevelopers/kotlin-standard-functions-cheat-sheet-27f032dd4326" TargetMode="External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androiddevelopers/kotlin-standard-functions-cheat-sheet-27f032dd4326" TargetMode="External"/><Relationship Id="rId2" Type="http://schemas.openxmlformats.org/officeDocument/2006/relationships/hyperlink" Target="https://kotlinlang.org/docs/reference/scope-function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journaldev.com/19467/kotlin-let-run-also-apply-with" TargetMode="External"/><Relationship Id="rId5" Type="http://schemas.openxmlformats.org/officeDocument/2006/relationships/hyperlink" Target="https://kotlinlang.org/docs/reference/functions.html" TargetMode="External"/><Relationship Id="rId4" Type="http://schemas.openxmlformats.org/officeDocument/2006/relationships/hyperlink" Target="https://twitter.com/ppvi/status/1081168598813601793/photo/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3.png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6.png"/><Relationship Id="rId7" Type="http://schemas.openxmlformats.org/officeDocument/2006/relationships/diagramLayout" Target="../diagrams/layou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3.xml"/><Relationship Id="rId5" Type="http://schemas.openxmlformats.org/officeDocument/2006/relationships/image" Target="../media/image8.png"/><Relationship Id="rId10" Type="http://schemas.microsoft.com/office/2007/relationships/diagramDrawing" Target="../diagrams/drawing3.xml"/><Relationship Id="rId4" Type="http://schemas.openxmlformats.org/officeDocument/2006/relationships/image" Target="../media/image7.png"/><Relationship Id="rId9" Type="http://schemas.openxmlformats.org/officeDocument/2006/relationships/diagramColors" Target="../diagrams/colors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13" Type="http://schemas.openxmlformats.org/officeDocument/2006/relationships/image" Target="../media/image1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5" Type="http://schemas.openxmlformats.org/officeDocument/2006/relationships/image" Target="../media/image9.png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Relationship Id="rId1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10" Type="http://schemas.openxmlformats.org/officeDocument/2006/relationships/image" Target="../media/image14.png"/><Relationship Id="rId4" Type="http://schemas.openxmlformats.org/officeDocument/2006/relationships/diagramData" Target="../diagrams/data6.xml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13" Type="http://schemas.openxmlformats.org/officeDocument/2006/relationships/image" Target="../media/image1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microsoft.com/office/2007/relationships/diagramDrawing" Target="../diagrams/drawing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7.xml"/><Relationship Id="rId11" Type="http://schemas.openxmlformats.org/officeDocument/2006/relationships/diagramColors" Target="../diagrams/colors8.xml"/><Relationship Id="rId5" Type="http://schemas.openxmlformats.org/officeDocument/2006/relationships/diagramQuickStyle" Target="../diagrams/quickStyle7.xml"/><Relationship Id="rId15" Type="http://schemas.openxmlformats.org/officeDocument/2006/relationships/image" Target="../media/image3.png"/><Relationship Id="rId10" Type="http://schemas.openxmlformats.org/officeDocument/2006/relationships/diagramQuickStyle" Target="../diagrams/quickStyle8.xml"/><Relationship Id="rId4" Type="http://schemas.openxmlformats.org/officeDocument/2006/relationships/diagramLayout" Target="../diagrams/layout7.xml"/><Relationship Id="rId9" Type="http://schemas.openxmlformats.org/officeDocument/2006/relationships/diagramLayout" Target="../diagrams/layout8.xml"/><Relationship Id="rId1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107C1-DE9E-5D45-A383-42A06FEC5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9663" y="2895035"/>
            <a:ext cx="7766936" cy="1646302"/>
          </a:xfrm>
        </p:spPr>
        <p:txBody>
          <a:bodyPr>
            <a:normAutofit fontScale="90000"/>
          </a:bodyPr>
          <a:lstStyle/>
          <a:p>
            <a:pPr algn="ctr"/>
            <a:r>
              <a:rPr lang="en-MY" sz="6000" b="1" dirty="0"/>
              <a:t>Scope Functions in Kotlin</a:t>
            </a:r>
            <a:br>
              <a:rPr lang="en-MY" sz="8000" b="1" dirty="0"/>
            </a:br>
            <a:endParaRPr lang="en-US" sz="80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5758B6-5A2D-3441-9823-611E42DB1F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1685" y="3199497"/>
            <a:ext cx="3394840" cy="1488116"/>
          </a:xfrm>
        </p:spPr>
        <p:txBody>
          <a:bodyPr>
            <a:noAutofit/>
          </a:bodyPr>
          <a:lstStyle/>
          <a:p>
            <a:pPr algn="l"/>
            <a:r>
              <a:rPr lang="en-US" sz="8000" b="1" dirty="0">
                <a:solidFill>
                  <a:schemeClr val="tx2"/>
                </a:solidFill>
              </a:rPr>
              <a:t>{</a:t>
            </a:r>
            <a:br>
              <a:rPr lang="en-US" sz="6000" b="1" dirty="0">
                <a:solidFill>
                  <a:schemeClr val="tx2"/>
                </a:solidFill>
              </a:rPr>
            </a:br>
            <a:r>
              <a:rPr lang="en-US" sz="6000" b="1" dirty="0">
                <a:solidFill>
                  <a:schemeClr val="tx2"/>
                </a:solidFill>
              </a:rPr>
              <a:t>          </a:t>
            </a:r>
            <a:r>
              <a:rPr lang="en-US" sz="8000" b="1" dirty="0">
                <a:solidFill>
                  <a:schemeClr val="tx2"/>
                </a:solidFill>
              </a:rPr>
              <a:t>}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0CEC72-A804-574E-8012-BA8D1842C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By Waheed Nazir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5A946-35C1-5A4A-A87A-753CB41BF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1A640D-52CD-2D4E-9151-5B509D42FF5F}"/>
              </a:ext>
            </a:extLst>
          </p:cNvPr>
          <p:cNvSpPr/>
          <p:nvPr/>
        </p:nvSpPr>
        <p:spPr>
          <a:xfrm>
            <a:off x="4499429" y="3947886"/>
            <a:ext cx="1422400" cy="14078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Scope</a:t>
            </a:r>
          </a:p>
        </p:txBody>
      </p:sp>
    </p:spTree>
    <p:extLst>
      <p:ext uri="{BB962C8B-B14F-4D97-AF65-F5344CB8AC3E}">
        <p14:creationId xmlns:p14="http://schemas.microsoft.com/office/powerpoint/2010/main" val="2987170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38EA3-CF4D-B54D-8A6F-353EC7BDD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754" y="597725"/>
            <a:ext cx="9048372" cy="1029194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Comparison Table: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2A20C02-5B3E-EA40-8DFA-EEA70E1B6F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1125497"/>
              </p:ext>
            </p:extLst>
          </p:nvPr>
        </p:nvGraphicFramePr>
        <p:xfrm>
          <a:off x="225630" y="1235034"/>
          <a:ext cx="9844644" cy="40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1161">
                  <a:extLst>
                    <a:ext uri="{9D8B030D-6E8A-4147-A177-3AD203B41FA5}">
                      <a16:colId xmlns:a16="http://schemas.microsoft.com/office/drawing/2014/main" val="2167312109"/>
                    </a:ext>
                  </a:extLst>
                </a:gridCol>
                <a:gridCol w="2461161">
                  <a:extLst>
                    <a:ext uri="{9D8B030D-6E8A-4147-A177-3AD203B41FA5}">
                      <a16:colId xmlns:a16="http://schemas.microsoft.com/office/drawing/2014/main" val="276209986"/>
                    </a:ext>
                  </a:extLst>
                </a:gridCol>
                <a:gridCol w="2461161">
                  <a:extLst>
                    <a:ext uri="{9D8B030D-6E8A-4147-A177-3AD203B41FA5}">
                      <a16:colId xmlns:a16="http://schemas.microsoft.com/office/drawing/2014/main" val="2464139778"/>
                    </a:ext>
                  </a:extLst>
                </a:gridCol>
                <a:gridCol w="2461161">
                  <a:extLst>
                    <a:ext uri="{9D8B030D-6E8A-4147-A177-3AD203B41FA5}">
                      <a16:colId xmlns:a16="http://schemas.microsoft.com/office/drawing/2014/main" val="4040119370"/>
                    </a:ext>
                  </a:extLst>
                </a:gridCol>
              </a:tblGrid>
              <a:tr h="1026987">
                <a:tc>
                  <a:txBody>
                    <a:bodyPr/>
                    <a:lstStyle/>
                    <a:p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Object 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 extension function?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0524683"/>
                  </a:ext>
                </a:extLst>
              </a:tr>
              <a:tr h="594999">
                <a:tc>
                  <a:txBody>
                    <a:bodyPr/>
                    <a:lstStyle/>
                    <a:p>
                      <a:r>
                        <a:rPr lang="en-US" dirty="0"/>
                        <a:t>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Lambda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596413"/>
                  </a:ext>
                </a:extLst>
              </a:tr>
              <a:tr h="594999">
                <a:tc>
                  <a:txBody>
                    <a:bodyPr/>
                    <a:lstStyle/>
                    <a:p>
                      <a:r>
                        <a:rPr lang="en-US" dirty="0"/>
                        <a:t>also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Context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193462"/>
                  </a:ext>
                </a:extLst>
              </a:tr>
              <a:tr h="594999">
                <a:tc>
                  <a:txBody>
                    <a:bodyPr/>
                    <a:lstStyle/>
                    <a:p>
                      <a:r>
                        <a:rPr lang="en-US" dirty="0"/>
                        <a:t>run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Lambda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789597"/>
                  </a:ext>
                </a:extLst>
              </a:tr>
              <a:tr h="594999">
                <a:tc>
                  <a:txBody>
                    <a:bodyPr/>
                    <a:lstStyle/>
                    <a:p>
                      <a:r>
                        <a:rPr lang="en-US" dirty="0"/>
                        <a:t>apply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Context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5241218"/>
                  </a:ext>
                </a:extLst>
              </a:tr>
              <a:tr h="594999">
                <a:tc>
                  <a:txBody>
                    <a:bodyPr/>
                    <a:lstStyle/>
                    <a:p>
                      <a:r>
                        <a:rPr lang="en-US" dirty="0"/>
                        <a:t>with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Lambda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660187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54E408-BBD2-444F-9ACD-709C93155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By Waheed Nazir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DEEAC0-E34C-2D4E-AD00-F64EDE03F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6F1813-EBBD-204B-9B1E-25EB6FFEF1E7}"/>
              </a:ext>
            </a:extLst>
          </p:cNvPr>
          <p:cNvSpPr txBox="1"/>
          <p:nvPr/>
        </p:nvSpPr>
        <p:spPr>
          <a:xfrm>
            <a:off x="7693120" y="5177640"/>
            <a:ext cx="15808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10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Reference, more details</a:t>
            </a:r>
            <a:endParaRPr lang="en-US" sz="1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653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3C5913F-17D9-1041-AF1A-9AD904850E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269" y="1097054"/>
            <a:ext cx="9382124" cy="4897469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68DECB-81A8-EB46-80C5-25FBA9ACD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C5E38-4AF6-5E4C-9DFB-DA986BA62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310D49-5D16-B04E-999D-EC43FFBDF1C4}"/>
              </a:ext>
            </a:extLst>
          </p:cNvPr>
          <p:cNvSpPr/>
          <p:nvPr/>
        </p:nvSpPr>
        <p:spPr>
          <a:xfrm>
            <a:off x="2034331" y="604136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MY" dirty="0">
                <a:hlinkClick r:id="rId3"/>
              </a:rPr>
              <a:t>https://medium.com/androiddevelopers/kotlin-standard-functions-cheat-sheet-27f032dd4326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9674CF6-B4E4-CF4A-9956-5E7A7BE10D77}"/>
              </a:ext>
            </a:extLst>
          </p:cNvPr>
          <p:cNvSpPr txBox="1">
            <a:spLocks/>
          </p:cNvSpPr>
          <p:nvPr/>
        </p:nvSpPr>
        <p:spPr>
          <a:xfrm>
            <a:off x="335664" y="110296"/>
            <a:ext cx="8596668" cy="7493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MY" sz="2800" b="1" dirty="0">
                <a:solidFill>
                  <a:schemeClr val="tx1"/>
                </a:solidFill>
              </a:rPr>
              <a:t>Cheat-sheet:</a:t>
            </a:r>
            <a:br>
              <a:rPr lang="en-MY" sz="2800" b="1" dirty="0">
                <a:solidFill>
                  <a:schemeClr val="tx1"/>
                </a:solidFill>
              </a:rPr>
            </a:br>
            <a:r>
              <a:rPr lang="en-MY" sz="2800" b="1" dirty="0">
                <a:solidFill>
                  <a:schemeClr val="tx1"/>
                </a:solidFill>
              </a:rPr>
              <a:t>Jose </a:t>
            </a:r>
            <a:r>
              <a:rPr lang="en-MY" sz="2800" b="1" dirty="0" err="1">
                <a:solidFill>
                  <a:schemeClr val="tx1"/>
                </a:solidFill>
              </a:rPr>
              <a:t>Alcérreca</a:t>
            </a:r>
            <a:r>
              <a:rPr lang="en-MY" sz="2800" b="1" dirty="0">
                <a:solidFill>
                  <a:schemeClr val="tx1"/>
                </a:solidFill>
              </a:rPr>
              <a:t> </a:t>
            </a:r>
            <a:r>
              <a:rPr lang="en-MY" sz="1400" b="1" dirty="0">
                <a:solidFill>
                  <a:schemeClr val="tx1"/>
                </a:solidFill>
              </a:rPr>
              <a:t>(</a:t>
            </a:r>
            <a:r>
              <a:rPr lang="en-MY" sz="1400" dirty="0">
                <a:solidFill>
                  <a:schemeClr val="tx1"/>
                </a:solidFill>
              </a:rPr>
              <a:t>Maker &amp; Developer Programs Engineer @ Google – Android)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096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FE3437-37F9-7B46-A019-D86221EB6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9B0351-19C5-D340-BC18-5D9017BE9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9CA5A9-1957-2C46-ADD1-10ECB86F1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40" y="1431962"/>
            <a:ext cx="10935534" cy="4034835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6BA3FD5-4A5A-8D4D-8621-88797B6E2D1E}"/>
              </a:ext>
            </a:extLst>
          </p:cNvPr>
          <p:cNvSpPr txBox="1">
            <a:spLocks/>
          </p:cNvSpPr>
          <p:nvPr/>
        </p:nvSpPr>
        <p:spPr>
          <a:xfrm>
            <a:off x="184040" y="395304"/>
            <a:ext cx="8596668" cy="7493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MY" sz="2800" b="1" dirty="0">
                <a:solidFill>
                  <a:schemeClr val="tx1"/>
                </a:solidFill>
              </a:rPr>
              <a:t>Cheat-sheet:</a:t>
            </a:r>
            <a:br>
              <a:rPr lang="en-MY" sz="2800" b="1" dirty="0">
                <a:solidFill>
                  <a:schemeClr val="tx1"/>
                </a:solidFill>
              </a:rPr>
            </a:br>
            <a:r>
              <a:rPr lang="en-MY" sz="2800" b="1" dirty="0">
                <a:solidFill>
                  <a:schemeClr val="tx1"/>
                </a:solidFill>
              </a:rPr>
              <a:t>Jose </a:t>
            </a:r>
            <a:r>
              <a:rPr lang="en-MY" sz="2800" b="1" dirty="0" err="1">
                <a:solidFill>
                  <a:schemeClr val="tx1"/>
                </a:solidFill>
              </a:rPr>
              <a:t>Alcérreca</a:t>
            </a:r>
            <a:r>
              <a:rPr lang="en-MY" sz="2800" b="1" dirty="0">
                <a:solidFill>
                  <a:schemeClr val="tx1"/>
                </a:solidFill>
              </a:rPr>
              <a:t> </a:t>
            </a:r>
            <a:r>
              <a:rPr lang="en-MY" sz="1400" b="1" dirty="0">
                <a:solidFill>
                  <a:schemeClr val="tx1"/>
                </a:solidFill>
              </a:rPr>
              <a:t>(</a:t>
            </a:r>
            <a:r>
              <a:rPr lang="en-MY" sz="1400" dirty="0">
                <a:solidFill>
                  <a:schemeClr val="tx1"/>
                </a:solidFill>
              </a:rPr>
              <a:t>Maker &amp; Developer Programs Engineer @ Google – Android)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096591-F9B6-B848-984A-D695EDB59765}"/>
              </a:ext>
            </a:extLst>
          </p:cNvPr>
          <p:cNvSpPr/>
          <p:nvPr/>
        </p:nvSpPr>
        <p:spPr>
          <a:xfrm>
            <a:off x="2129334" y="557759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MY" dirty="0">
                <a:hlinkClick r:id="rId3"/>
              </a:rPr>
              <a:t>https://medium.com/androiddevelopers/kotlin-standard-functions-cheat-sheet-27f032dd4326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977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8E4E9-2077-7745-AC0F-9933CD813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230D5-0B73-3647-A3D6-B3BB7EF57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>
                <a:hlinkClick r:id="rId2"/>
              </a:rPr>
              <a:t>https://kotlinlang.org/docs/reference/scope-functions.html</a:t>
            </a:r>
            <a:endParaRPr lang="en-MY" dirty="0"/>
          </a:p>
          <a:p>
            <a:r>
              <a:rPr lang="en-MY" dirty="0">
                <a:hlinkClick r:id="rId3"/>
              </a:rPr>
              <a:t>https://medium.com/androiddevelopers/kotlin-standard-functions-cheat-sheet-27f032dd4326</a:t>
            </a:r>
            <a:endParaRPr lang="en-MY" dirty="0"/>
          </a:p>
          <a:p>
            <a:r>
              <a:rPr lang="en-MY" dirty="0">
                <a:hlinkClick r:id="rId4"/>
              </a:rPr>
              <a:t>https://twitter.com/ppvi/status/1081168598813601793/photo/1</a:t>
            </a:r>
            <a:endParaRPr lang="en-MY" dirty="0"/>
          </a:p>
          <a:p>
            <a:r>
              <a:rPr lang="en-MY" dirty="0">
                <a:hlinkClick r:id="rId5"/>
              </a:rPr>
              <a:t>https://kotlinlang.org/docs/reference/functions.html</a:t>
            </a:r>
            <a:endParaRPr lang="en-MY" dirty="0"/>
          </a:p>
          <a:p>
            <a:r>
              <a:rPr lang="en-MY" dirty="0">
                <a:hlinkClick r:id="rId6"/>
              </a:rPr>
              <a:t>https://www.journaldev.com/19467/kotlin-let-run-also-apply-with</a:t>
            </a:r>
            <a:endParaRPr lang="en-MY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8E3EE-EE35-0A48-8812-9DB0C6A5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CFDDEF-14AD-A04F-9B79-A5361F922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732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D35E-5A37-CF43-A4BB-11EE3F7F8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0018" y="81748"/>
            <a:ext cx="7510809" cy="128459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Scope functions?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AF8D9-0DD5-8F4B-A938-09B05B724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019" y="1534510"/>
            <a:ext cx="7766936" cy="4519449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tx2"/>
                </a:solidFill>
              </a:rPr>
              <a:t>Kotlin standard library has extension functions that execute a block of code on Object and they provide a scope using lambda expression that’s why they are called </a:t>
            </a:r>
            <a:r>
              <a:rPr lang="en-MY" b="1" u="sng" dirty="0">
                <a:solidFill>
                  <a:schemeClr val="tx2"/>
                </a:solidFill>
              </a:rPr>
              <a:t>Scope Functions</a:t>
            </a:r>
            <a:r>
              <a:rPr lang="en-MY" dirty="0">
                <a:solidFill>
                  <a:schemeClr val="tx2"/>
                </a:solidFill>
              </a:rPr>
              <a:t>.</a:t>
            </a:r>
          </a:p>
          <a:p>
            <a:pPr algn="l"/>
            <a:endParaRPr lang="en-MY" dirty="0">
              <a:solidFill>
                <a:schemeClr val="tx2"/>
              </a:solidFill>
            </a:endParaRPr>
          </a:p>
          <a:p>
            <a:pPr algn="l"/>
            <a:r>
              <a:rPr lang="en-MY" sz="3200" b="1" dirty="0">
                <a:solidFill>
                  <a:schemeClr val="tx2"/>
                </a:solidFill>
              </a:rPr>
              <a:t>Types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sz="2800" dirty="0">
                <a:solidFill>
                  <a:schemeClr val="tx2"/>
                </a:solidFill>
              </a:rPr>
              <a:t>let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sz="2800" dirty="0">
                <a:solidFill>
                  <a:schemeClr val="tx2"/>
                </a:solidFill>
              </a:rPr>
              <a:t>run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sz="2800" dirty="0">
                <a:solidFill>
                  <a:schemeClr val="tx2"/>
                </a:solidFill>
              </a:rPr>
              <a:t>with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sz="2800" dirty="0">
                <a:solidFill>
                  <a:schemeClr val="tx2"/>
                </a:solidFill>
              </a:rPr>
              <a:t>apply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sz="2800" dirty="0">
                <a:solidFill>
                  <a:schemeClr val="tx2"/>
                </a:solidFill>
              </a:rPr>
              <a:t>also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57052D1-3620-5F4C-89D6-7D67EC6B5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By Waheed Nazir</a:t>
            </a:r>
            <a:endParaRPr lang="en-US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DA674A61-B3ED-254D-A93D-2F664255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73AA901-12D1-7C46-9066-2E5D4A99FBC7}"/>
              </a:ext>
            </a:extLst>
          </p:cNvPr>
          <p:cNvSpPr txBox="1">
            <a:spLocks/>
          </p:cNvSpPr>
          <p:nvPr/>
        </p:nvSpPr>
        <p:spPr>
          <a:xfrm>
            <a:off x="5580993" y="2537351"/>
            <a:ext cx="3394840" cy="1719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600" b="1" dirty="0">
                <a:solidFill>
                  <a:schemeClr val="tx2"/>
                </a:solidFill>
              </a:rPr>
              <a:t>{</a:t>
            </a:r>
            <a:br>
              <a:rPr lang="en-US" sz="6000" b="1" dirty="0">
                <a:solidFill>
                  <a:schemeClr val="tx2"/>
                </a:solidFill>
              </a:rPr>
            </a:br>
            <a:r>
              <a:rPr lang="en-US" sz="6000" b="1" dirty="0">
                <a:solidFill>
                  <a:schemeClr val="tx2"/>
                </a:solidFill>
              </a:rPr>
              <a:t>          </a:t>
            </a:r>
            <a:r>
              <a:rPr lang="en-US" sz="9600" b="1" dirty="0">
                <a:solidFill>
                  <a:schemeClr val="tx2"/>
                </a:solidFill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BE8E26-404A-544E-A079-FCE4E3731312}"/>
              </a:ext>
            </a:extLst>
          </p:cNvPr>
          <p:cNvSpPr/>
          <p:nvPr/>
        </p:nvSpPr>
        <p:spPr>
          <a:xfrm>
            <a:off x="6378276" y="3672119"/>
            <a:ext cx="1405797" cy="13498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scope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248ACA-EF52-F74C-A86A-DB0778B21EBC}"/>
              </a:ext>
            </a:extLst>
          </p:cNvPr>
          <p:cNvSpPr/>
          <p:nvPr/>
        </p:nvSpPr>
        <p:spPr>
          <a:xfrm>
            <a:off x="4494423" y="2900860"/>
            <a:ext cx="1184455" cy="10794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  <a:p>
            <a:pPr algn="ctr"/>
            <a:r>
              <a:rPr lang="en-US" sz="1400" b="1" dirty="0"/>
              <a:t>Let </a:t>
            </a:r>
          </a:p>
          <a:p>
            <a:pPr algn="ctr"/>
            <a:r>
              <a:rPr lang="en-US" sz="1400" b="1" dirty="0"/>
              <a:t>run</a:t>
            </a:r>
          </a:p>
          <a:p>
            <a:pPr algn="ctr"/>
            <a:r>
              <a:rPr lang="en-US" sz="1400" b="1" dirty="0"/>
              <a:t>with </a:t>
            </a:r>
          </a:p>
          <a:p>
            <a:pPr algn="ctr"/>
            <a:r>
              <a:rPr lang="en-US" sz="1400" b="1" dirty="0"/>
              <a:t>apply </a:t>
            </a:r>
          </a:p>
          <a:p>
            <a:pPr algn="ctr"/>
            <a:r>
              <a:rPr lang="en-US" sz="1400" b="1" dirty="0"/>
              <a:t>also</a:t>
            </a:r>
          </a:p>
          <a:p>
            <a:pPr algn="ctr"/>
            <a:endParaRPr lang="en-US" sz="12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23ABA3B-9F91-9140-B74A-156F504E83AF}"/>
              </a:ext>
            </a:extLst>
          </p:cNvPr>
          <p:cNvSpPr/>
          <p:nvPr/>
        </p:nvSpPr>
        <p:spPr>
          <a:xfrm>
            <a:off x="4273931" y="3371322"/>
            <a:ext cx="178674" cy="16816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miley Face 21">
            <a:extLst>
              <a:ext uri="{FF2B5EF4-FFF2-40B4-BE49-F238E27FC236}">
                <a16:creationId xmlns:a16="http://schemas.microsoft.com/office/drawing/2014/main" id="{474FB8D2-553E-DD4C-8FAB-1DE0ED283BB4}"/>
              </a:ext>
            </a:extLst>
          </p:cNvPr>
          <p:cNvSpPr/>
          <p:nvPr/>
        </p:nvSpPr>
        <p:spPr>
          <a:xfrm>
            <a:off x="3515505" y="3099534"/>
            <a:ext cx="723154" cy="68871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FD86970-B428-1547-9A84-D3EB40AF78F5}"/>
              </a:ext>
            </a:extLst>
          </p:cNvPr>
          <p:cNvSpPr txBox="1"/>
          <p:nvPr/>
        </p:nvSpPr>
        <p:spPr>
          <a:xfrm>
            <a:off x="3500152" y="4903120"/>
            <a:ext cx="2502212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tx2"/>
                </a:solidFill>
              </a:rPr>
              <a:t>e.g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     </a:t>
            </a:r>
            <a:r>
              <a:rPr lang="en-US" dirty="0" err="1">
                <a:solidFill>
                  <a:schemeClr val="tx2"/>
                </a:solidFill>
              </a:rPr>
              <a:t>object.let</a:t>
            </a:r>
            <a:r>
              <a:rPr lang="en-US" dirty="0">
                <a:solidFill>
                  <a:schemeClr val="tx2"/>
                </a:solidFill>
              </a:rPr>
              <a:t> {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                        </a:t>
            </a:r>
            <a:r>
              <a:rPr lang="en-US" sz="1200" dirty="0">
                <a:solidFill>
                  <a:schemeClr val="tx2"/>
                </a:solidFill>
              </a:rPr>
              <a:t>//logic</a:t>
            </a:r>
          </a:p>
          <a:p>
            <a:r>
              <a:rPr lang="en-US" dirty="0">
                <a:solidFill>
                  <a:schemeClr val="tx2"/>
                </a:solidFill>
              </a:rPr>
              <a:t>                               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869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D35E-5A37-CF43-A4BB-11EE3F7F8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314" y="130628"/>
            <a:ext cx="7633513" cy="1596571"/>
          </a:xfrm>
        </p:spPr>
        <p:txBody>
          <a:bodyPr/>
          <a:lstStyle/>
          <a:p>
            <a:pPr algn="l"/>
            <a:r>
              <a:rPr lang="en-MY" b="1" dirty="0">
                <a:solidFill>
                  <a:schemeClr val="tx2"/>
                </a:solidFill>
              </a:rPr>
              <a:t>let</a:t>
            </a:r>
            <a:r>
              <a:rPr lang="en-MY" dirty="0">
                <a:solidFill>
                  <a:schemeClr val="tx2"/>
                </a:solidFill>
              </a:rPr>
              <a:t> </a:t>
            </a:r>
            <a:r>
              <a:rPr lang="en-MY" sz="2000" b="1" dirty="0">
                <a:solidFill>
                  <a:schemeClr val="tx2"/>
                </a:solidFill>
              </a:rPr>
              <a:t>is mostly used for these scenarios</a:t>
            </a:r>
            <a:br>
              <a:rPr lang="en-MY" b="1" dirty="0">
                <a:solidFill>
                  <a:schemeClr val="tx2"/>
                </a:solidFill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AF8D9-0DD5-8F4B-A938-09B05B724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4" y="943428"/>
            <a:ext cx="9097287" cy="5265001"/>
          </a:xfrm>
        </p:spPr>
        <p:txBody>
          <a:bodyPr>
            <a:normAutofit/>
          </a:bodyPr>
          <a:lstStyle/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To perform actions on </a:t>
            </a:r>
            <a:r>
              <a:rPr lang="en-MY" u="sng" dirty="0">
                <a:solidFill>
                  <a:srgbClr val="0070C0"/>
                </a:solidFill>
              </a:rPr>
              <a:t>non null object </a:t>
            </a:r>
            <a:r>
              <a:rPr lang="en-MY" dirty="0">
                <a:solidFill>
                  <a:srgbClr val="0070C0"/>
                </a:solidFill>
              </a:rPr>
              <a:t>using safe call operator </a:t>
            </a:r>
            <a:r>
              <a:rPr lang="en-MY" b="1" dirty="0">
                <a:solidFill>
                  <a:schemeClr val="tx1"/>
                </a:solidFill>
              </a:rPr>
              <a:t>?.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Multiple functions calls as </a:t>
            </a:r>
            <a:r>
              <a:rPr lang="en-MY" u="sng" dirty="0">
                <a:solidFill>
                  <a:srgbClr val="0070C0"/>
                </a:solidFill>
              </a:rPr>
              <a:t>chain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Helps to </a:t>
            </a:r>
            <a:r>
              <a:rPr lang="en-MY" u="sng" dirty="0">
                <a:solidFill>
                  <a:srgbClr val="0070C0"/>
                </a:solidFill>
              </a:rPr>
              <a:t>create local variable </a:t>
            </a:r>
            <a:r>
              <a:rPr lang="en-MY" dirty="0">
                <a:solidFill>
                  <a:srgbClr val="0070C0"/>
                </a:solidFill>
              </a:rPr>
              <a:t>with limited scope in lambda 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Transformation: Let can return anything from object</a:t>
            </a:r>
            <a:br>
              <a:rPr lang="en-MY" b="1" dirty="0"/>
            </a:br>
            <a:br>
              <a:rPr lang="en-MY" b="1" dirty="0"/>
            </a:br>
            <a:br>
              <a:rPr lang="en-MY" b="1" dirty="0"/>
            </a:br>
            <a:br>
              <a:rPr lang="en-MY" dirty="0"/>
            </a:b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57052D1-3620-5F4C-89D6-7D67EC6B5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By Waheed Nazir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DA674A61-B3ED-254D-A93D-2F664255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73AA901-12D1-7C46-9066-2E5D4A99FBC7}"/>
              </a:ext>
            </a:extLst>
          </p:cNvPr>
          <p:cNvSpPr txBox="1">
            <a:spLocks/>
          </p:cNvSpPr>
          <p:nvPr/>
        </p:nvSpPr>
        <p:spPr>
          <a:xfrm>
            <a:off x="5896303" y="4151586"/>
            <a:ext cx="3541987" cy="1219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000" b="1" dirty="0">
                <a:solidFill>
                  <a:schemeClr val="tx2"/>
                </a:solidFill>
              </a:rPr>
              <a:t>{                </a:t>
            </a:r>
            <a:br>
              <a:rPr lang="en-US" sz="4000" b="1" dirty="0">
                <a:solidFill>
                  <a:schemeClr val="tx2"/>
                </a:solidFill>
              </a:rPr>
            </a:br>
            <a:r>
              <a:rPr lang="en-US" sz="4000" b="1" dirty="0">
                <a:solidFill>
                  <a:schemeClr val="tx2"/>
                </a:solidFill>
              </a:rPr>
              <a:t>                  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BE8E26-404A-544E-A079-FCE4E3731312}"/>
              </a:ext>
            </a:extLst>
          </p:cNvPr>
          <p:cNvSpPr/>
          <p:nvPr/>
        </p:nvSpPr>
        <p:spPr>
          <a:xfrm>
            <a:off x="6421515" y="4840777"/>
            <a:ext cx="2017986" cy="4939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MY" i="1" dirty="0"/>
            </a:br>
            <a:r>
              <a:rPr lang="en-MY" i="1" dirty="0"/>
              <a:t>print</a:t>
            </a:r>
            <a:r>
              <a:rPr lang="en-MY" dirty="0"/>
              <a:t>(</a:t>
            </a:r>
            <a:r>
              <a:rPr lang="en-MY" b="1" dirty="0" err="1"/>
              <a:t>it</a:t>
            </a:r>
            <a:r>
              <a:rPr lang="en-MY" dirty="0" err="1"/>
              <a:t>.</a:t>
            </a:r>
            <a:r>
              <a:rPr lang="en-MY" b="1" dirty="0" err="1"/>
              <a:t>name</a:t>
            </a:r>
            <a:r>
              <a:rPr lang="en-MY" dirty="0"/>
              <a:t>)</a:t>
            </a:r>
            <a:br>
              <a:rPr lang="en-MY" dirty="0"/>
            </a:b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248ACA-EF52-F74C-A86A-DB0778B21EBC}"/>
              </a:ext>
            </a:extLst>
          </p:cNvPr>
          <p:cNvSpPr/>
          <p:nvPr/>
        </p:nvSpPr>
        <p:spPr>
          <a:xfrm>
            <a:off x="5362319" y="4446017"/>
            <a:ext cx="598068" cy="20802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  <a:p>
            <a:pPr algn="ctr"/>
            <a:r>
              <a:rPr lang="en-US" sz="1400" b="1" dirty="0"/>
              <a:t>let </a:t>
            </a:r>
          </a:p>
          <a:p>
            <a:pPr algn="ctr"/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03324B-1D98-C04C-85CF-B3B0A807097F}"/>
              </a:ext>
            </a:extLst>
          </p:cNvPr>
          <p:cNvSpPr txBox="1"/>
          <p:nvPr/>
        </p:nvSpPr>
        <p:spPr>
          <a:xfrm>
            <a:off x="4384856" y="4154673"/>
            <a:ext cx="8450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👱🏻‍♂️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80D98FC-96F2-1344-96E2-0E9099D86C29}"/>
              </a:ext>
            </a:extLst>
          </p:cNvPr>
          <p:cNvSpPr/>
          <p:nvPr/>
        </p:nvSpPr>
        <p:spPr>
          <a:xfrm>
            <a:off x="5115307" y="4464981"/>
            <a:ext cx="180000" cy="180000"/>
          </a:xfrm>
          <a:prstGeom prst="ellipse">
            <a:avLst/>
          </a:prstGeom>
          <a:ln w="1905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A90B5F48-CD02-BE4B-9B0E-33DB987441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7355361"/>
              </p:ext>
            </p:extLst>
          </p:nvPr>
        </p:nvGraphicFramePr>
        <p:xfrm>
          <a:off x="5052767" y="5863472"/>
          <a:ext cx="1536719" cy="3449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EDF6E1E-F1D5-5841-9F50-A74B3DD8E8E9}"/>
              </a:ext>
            </a:extLst>
          </p:cNvPr>
          <p:cNvCxnSpPr>
            <a:cxnSpLocks/>
          </p:cNvCxnSpPr>
          <p:nvPr/>
        </p:nvCxnSpPr>
        <p:spPr>
          <a:xfrm flipH="1">
            <a:off x="6353670" y="5381941"/>
            <a:ext cx="478054" cy="40611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1A621041-857C-454E-A310-85A816DF9E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4892962"/>
              </p:ext>
            </p:extLst>
          </p:nvPr>
        </p:nvGraphicFramePr>
        <p:xfrm>
          <a:off x="5529942" y="3048000"/>
          <a:ext cx="1445003" cy="3868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DF86D27-F796-2B45-9320-18C6360CA334}"/>
              </a:ext>
            </a:extLst>
          </p:cNvPr>
          <p:cNvCxnSpPr>
            <a:cxnSpLocks/>
          </p:cNvCxnSpPr>
          <p:nvPr/>
        </p:nvCxnSpPr>
        <p:spPr>
          <a:xfrm flipH="1">
            <a:off x="4994465" y="3482658"/>
            <a:ext cx="901838" cy="77255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DA29ADB-608F-0E45-9005-10427322AEAE}"/>
              </a:ext>
            </a:extLst>
          </p:cNvPr>
          <p:cNvCxnSpPr>
            <a:cxnSpLocks/>
          </p:cNvCxnSpPr>
          <p:nvPr/>
        </p:nvCxnSpPr>
        <p:spPr>
          <a:xfrm flipV="1">
            <a:off x="5295307" y="3933586"/>
            <a:ext cx="1026940" cy="321632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1B361A2-F0FF-334F-892E-C5EF7B8B0728}"/>
              </a:ext>
            </a:extLst>
          </p:cNvPr>
          <p:cNvCxnSpPr>
            <a:cxnSpLocks/>
          </p:cNvCxnSpPr>
          <p:nvPr/>
        </p:nvCxnSpPr>
        <p:spPr>
          <a:xfrm flipH="1">
            <a:off x="6316010" y="3927456"/>
            <a:ext cx="17053" cy="47940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AEAE49B-1DEC-224B-8AA6-44E91D602B45}"/>
              </a:ext>
            </a:extLst>
          </p:cNvPr>
          <p:cNvSpPr txBox="1"/>
          <p:nvPr/>
        </p:nvSpPr>
        <p:spPr>
          <a:xfrm>
            <a:off x="7174265" y="2821856"/>
            <a:ext cx="26657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👉 it</a:t>
            </a:r>
            <a:r>
              <a:rPr lang="en-US" dirty="0"/>
              <a:t> </a:t>
            </a:r>
          </a:p>
          <a:p>
            <a:r>
              <a:rPr lang="en-US" sz="1200" dirty="0"/>
              <a:t>(You’ll receive calling object as </a:t>
            </a:r>
            <a:r>
              <a:rPr lang="en-US" sz="1200" b="1" dirty="0">
                <a:solidFill>
                  <a:srgbClr val="7030A0"/>
                </a:solidFill>
              </a:rPr>
              <a:t>it</a:t>
            </a:r>
            <a:r>
              <a:rPr lang="en-US" sz="1200" dirty="0"/>
              <a:t> inside this scope)</a:t>
            </a:r>
            <a:br>
              <a:rPr lang="en-US" sz="1200" dirty="0"/>
            </a:br>
            <a:endParaRPr lang="en-US" sz="12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44B6A52-F571-F14E-860C-2F6219341292}"/>
              </a:ext>
            </a:extLst>
          </p:cNvPr>
          <p:cNvSpPr txBox="1"/>
          <p:nvPr/>
        </p:nvSpPr>
        <p:spPr>
          <a:xfrm>
            <a:off x="598807" y="2883797"/>
            <a:ext cx="3037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Person data class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69C850C-AB7B-1F4B-82F8-5745BC8B09C7}"/>
              </a:ext>
            </a:extLst>
          </p:cNvPr>
          <p:cNvSpPr txBox="1"/>
          <p:nvPr/>
        </p:nvSpPr>
        <p:spPr>
          <a:xfrm>
            <a:off x="6167322" y="4364169"/>
            <a:ext cx="9521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it: Person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A44F3E-6C31-7442-AFA3-E19187E66D66}"/>
              </a:ext>
            </a:extLst>
          </p:cNvPr>
          <p:cNvSpPr/>
          <p:nvPr/>
        </p:nvSpPr>
        <p:spPr>
          <a:xfrm>
            <a:off x="6167322" y="4564871"/>
            <a:ext cx="21307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(Reference of class)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F3B638-5150-B142-B547-ECBE4FC8F496}"/>
              </a:ext>
            </a:extLst>
          </p:cNvPr>
          <p:cNvSpPr/>
          <p:nvPr/>
        </p:nvSpPr>
        <p:spPr>
          <a:xfrm>
            <a:off x="7174265" y="3605518"/>
            <a:ext cx="260035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👉 this</a:t>
            </a:r>
            <a:r>
              <a:rPr lang="en-US" dirty="0"/>
              <a:t> </a:t>
            </a:r>
          </a:p>
          <a:p>
            <a:r>
              <a:rPr lang="en-US" sz="1200" dirty="0"/>
              <a:t>You can access class instance as </a:t>
            </a:r>
            <a:r>
              <a:rPr lang="en-US" sz="1200" dirty="0">
                <a:solidFill>
                  <a:srgbClr val="7030A0"/>
                </a:solidFill>
              </a:rPr>
              <a:t>this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2679EDD-8DFD-1E4C-B871-D5E5D0F481A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7104" y="3138050"/>
            <a:ext cx="3532559" cy="471477"/>
          </a:xfrm>
          <a:prstGeom prst="rect">
            <a:avLst/>
          </a:prstGeom>
          <a:ln w="6350">
            <a:solidFill>
              <a:srgbClr val="7030A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CF98B0-0EE2-A547-A94A-EBC1CE73325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5376" y="4364169"/>
            <a:ext cx="3679703" cy="885080"/>
          </a:xfrm>
          <a:prstGeom prst="rect">
            <a:avLst/>
          </a:prstGeom>
          <a:ln w="9525">
            <a:solidFill>
              <a:srgbClr val="7030A0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38F2F68-1BBD-A84A-BDE6-4E78BCDF12E8}"/>
              </a:ext>
            </a:extLst>
          </p:cNvPr>
          <p:cNvSpPr/>
          <p:nvPr/>
        </p:nvSpPr>
        <p:spPr>
          <a:xfrm>
            <a:off x="317079" y="4081059"/>
            <a:ext cx="31390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Accessing object properties using let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B11129-45F1-6E45-A7EC-D669CF787FCA}"/>
              </a:ext>
            </a:extLst>
          </p:cNvPr>
          <p:cNvSpPr txBox="1"/>
          <p:nvPr/>
        </p:nvSpPr>
        <p:spPr>
          <a:xfrm>
            <a:off x="8278513" y="1755600"/>
            <a:ext cx="1149420" cy="70788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OR: You can create a local variable in lambda scope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C8EBA-8FCE-7B43-A755-293D54331BE3}"/>
              </a:ext>
            </a:extLst>
          </p:cNvPr>
          <p:cNvCxnSpPr>
            <a:cxnSpLocks/>
          </p:cNvCxnSpPr>
          <p:nvPr/>
        </p:nvCxnSpPr>
        <p:spPr>
          <a:xfrm flipV="1">
            <a:off x="7805241" y="2510861"/>
            <a:ext cx="492792" cy="50644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8049F9-D30E-7C49-9AF5-0DDF8685730D}"/>
              </a:ext>
            </a:extLst>
          </p:cNvPr>
          <p:cNvCxnSpPr>
            <a:cxnSpLocks/>
          </p:cNvCxnSpPr>
          <p:nvPr/>
        </p:nvCxnSpPr>
        <p:spPr>
          <a:xfrm>
            <a:off x="9482618" y="2048475"/>
            <a:ext cx="975175" cy="27678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8D3625AB-D3CC-CE45-8870-EC8328E8510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194977" y="2406647"/>
            <a:ext cx="1771674" cy="676734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8B9A93E-615F-C54C-8759-24E29B7A833F}"/>
              </a:ext>
            </a:extLst>
          </p:cNvPr>
          <p:cNvSpPr txBox="1"/>
          <p:nvPr/>
        </p:nvSpPr>
        <p:spPr>
          <a:xfrm>
            <a:off x="10457793" y="2079762"/>
            <a:ext cx="1272296" cy="307777"/>
          </a:xfrm>
          <a:prstGeom prst="rect">
            <a:avLst/>
          </a:prstGeom>
          <a:noFill/>
          <a:ln>
            <a:noFill/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😉</a:t>
            </a:r>
            <a:r>
              <a:rPr lang="en-US" sz="1000" dirty="0"/>
              <a:t> It’s easy</a:t>
            </a:r>
          </a:p>
        </p:txBody>
      </p:sp>
    </p:spTree>
    <p:extLst>
      <p:ext uri="{BB962C8B-B14F-4D97-AF65-F5344CB8AC3E}">
        <p14:creationId xmlns:p14="http://schemas.microsoft.com/office/powerpoint/2010/main" val="55560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D35E-5A37-CF43-A4BB-11EE3F7F8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8609" y="307444"/>
            <a:ext cx="9393321" cy="1205248"/>
          </a:xfrm>
        </p:spPr>
        <p:txBody>
          <a:bodyPr/>
          <a:lstStyle/>
          <a:p>
            <a:pPr algn="l"/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r>
              <a:rPr lang="en-MY" sz="3200" b="1" dirty="0">
                <a:solidFill>
                  <a:schemeClr val="tx1"/>
                </a:solidFill>
              </a:rPr>
              <a:t>Let</a:t>
            </a:r>
            <a:r>
              <a:rPr lang="en-MY" sz="3200" dirty="0">
                <a:solidFill>
                  <a:schemeClr val="tx1"/>
                </a:solidFill>
              </a:rPr>
              <a:t> on non null objects using </a:t>
            </a:r>
            <a:br>
              <a:rPr lang="en-MY" sz="3200" dirty="0">
                <a:solidFill>
                  <a:schemeClr val="tx1"/>
                </a:solidFill>
              </a:rPr>
            </a:br>
            <a:r>
              <a:rPr lang="en-MY" sz="3200" dirty="0">
                <a:solidFill>
                  <a:schemeClr val="tx1"/>
                </a:solidFill>
              </a:rPr>
              <a:t>safe call operator </a:t>
            </a:r>
            <a:r>
              <a:rPr lang="en-MY" sz="3200" dirty="0">
                <a:solidFill>
                  <a:srgbClr val="7030A0"/>
                </a:solidFill>
              </a:rPr>
              <a:t>?.</a:t>
            </a:r>
            <a:br>
              <a:rPr lang="en-MY" sz="3200" b="1" dirty="0">
                <a:solidFill>
                  <a:schemeClr val="tx2"/>
                </a:solidFill>
              </a:rPr>
            </a:b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AF8D9-0DD5-8F4B-A938-09B05B724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4" y="943428"/>
            <a:ext cx="9097287" cy="5265001"/>
          </a:xfrm>
        </p:spPr>
        <p:txBody>
          <a:bodyPr>
            <a:normAutofit/>
          </a:bodyPr>
          <a:lstStyle/>
          <a:p>
            <a:pPr algn="l"/>
            <a:br>
              <a:rPr lang="en-MY" b="1" dirty="0"/>
            </a:br>
            <a:br>
              <a:rPr lang="en-MY" b="1" dirty="0"/>
            </a:br>
            <a:br>
              <a:rPr lang="en-MY" b="1" dirty="0"/>
            </a:br>
            <a:br>
              <a:rPr lang="en-MY" dirty="0"/>
            </a:b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57052D1-3620-5F4C-89D6-7D67EC6B5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By Waheed Nazir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DA674A61-B3ED-254D-A93D-2F664255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738D0-DF6F-1543-8A09-D1E213B4182E}"/>
              </a:ext>
            </a:extLst>
          </p:cNvPr>
          <p:cNvSpPr txBox="1"/>
          <p:nvPr/>
        </p:nvSpPr>
        <p:spPr>
          <a:xfrm>
            <a:off x="677334" y="2017823"/>
            <a:ext cx="3052837" cy="2339102"/>
          </a:xfrm>
          <a:prstGeom prst="rect">
            <a:avLst/>
          </a:prstGeom>
          <a:noFill/>
          <a:ln w="635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br>
              <a:rPr lang="en-MY" b="1" dirty="0"/>
            </a:br>
            <a:r>
              <a:rPr lang="en-MY" b="1" dirty="0" err="1"/>
              <a:t>val</a:t>
            </a:r>
            <a:r>
              <a:rPr lang="en-MY" b="1" dirty="0"/>
              <a:t> </a:t>
            </a:r>
            <a:r>
              <a:rPr lang="en-MY" dirty="0" err="1"/>
              <a:t>str</a:t>
            </a:r>
            <a:r>
              <a:rPr lang="en-MY" dirty="0"/>
              <a:t>: String? = </a:t>
            </a:r>
            <a:r>
              <a:rPr lang="en-MY" b="1" dirty="0"/>
              <a:t>null</a:t>
            </a:r>
            <a:br>
              <a:rPr lang="en-MY" b="1" dirty="0"/>
            </a:br>
            <a:br>
              <a:rPr lang="en-MY" b="1" dirty="0"/>
            </a:br>
            <a:r>
              <a:rPr lang="en-MY" dirty="0" err="1"/>
              <a:t>str</a:t>
            </a:r>
            <a:r>
              <a:rPr lang="en-MY" b="1" dirty="0">
                <a:solidFill>
                  <a:schemeClr val="accent2"/>
                </a:solidFill>
              </a:rPr>
              <a:t>?.</a:t>
            </a:r>
            <a:r>
              <a:rPr lang="en-MY" i="1" dirty="0"/>
              <a:t>let </a:t>
            </a:r>
            <a:r>
              <a:rPr lang="en-MY" b="1" dirty="0"/>
              <a:t>{</a:t>
            </a:r>
            <a:br>
              <a:rPr lang="en-MY" b="1" dirty="0"/>
            </a:br>
            <a:r>
              <a:rPr lang="en-MY" sz="1000" b="1" dirty="0">
                <a:solidFill>
                  <a:schemeClr val="bg2">
                    <a:lumMod val="50000"/>
                  </a:schemeClr>
                </a:solidFill>
              </a:rPr>
              <a:t>            </a:t>
            </a:r>
            <a:r>
              <a:rPr lang="en-MY" sz="1000" dirty="0">
                <a:solidFill>
                  <a:schemeClr val="bg2">
                    <a:lumMod val="50000"/>
                  </a:schemeClr>
                </a:solidFill>
              </a:rPr>
              <a:t>// Wouldn’t execute because </a:t>
            </a:r>
            <a:r>
              <a:rPr lang="en-MY" sz="1000" dirty="0" err="1">
                <a:solidFill>
                  <a:schemeClr val="bg2">
                    <a:lumMod val="50000"/>
                  </a:schemeClr>
                </a:solidFill>
              </a:rPr>
              <a:t>str</a:t>
            </a:r>
            <a:r>
              <a:rPr lang="en-MY" sz="1000" dirty="0">
                <a:solidFill>
                  <a:schemeClr val="bg2">
                    <a:lumMod val="50000"/>
                  </a:schemeClr>
                </a:solidFill>
              </a:rPr>
              <a:t> object is null</a:t>
            </a:r>
            <a:br>
              <a:rPr lang="en-MY" b="1" dirty="0"/>
            </a:br>
            <a:r>
              <a:rPr lang="en-MY" b="1" dirty="0"/>
              <a:t>       </a:t>
            </a:r>
            <a:r>
              <a:rPr lang="en-MY" i="1" dirty="0"/>
              <a:t>print</a:t>
            </a:r>
            <a:r>
              <a:rPr lang="en-MY" dirty="0"/>
              <a:t>(</a:t>
            </a:r>
            <a:r>
              <a:rPr lang="en-MY" b="1" dirty="0"/>
              <a:t>it</a:t>
            </a:r>
            <a:r>
              <a:rPr lang="en-MY" dirty="0"/>
              <a:t>)</a:t>
            </a:r>
            <a:br>
              <a:rPr lang="en-MY" dirty="0"/>
            </a:br>
            <a:br>
              <a:rPr lang="en-MY" dirty="0"/>
            </a:br>
            <a:r>
              <a:rPr lang="en-MY" b="1" dirty="0"/>
              <a:t>}  </a:t>
            </a:r>
            <a:r>
              <a:rPr lang="en-MY" sz="1600" b="1" dirty="0">
                <a:solidFill>
                  <a:schemeClr val="bg1">
                    <a:lumMod val="50000"/>
                  </a:schemeClr>
                </a:solidFill>
              </a:rPr>
              <a:t>// No output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6E8799-B614-2544-B157-94C555DF16C6}"/>
              </a:ext>
            </a:extLst>
          </p:cNvPr>
          <p:cNvSpPr txBox="1"/>
          <p:nvPr/>
        </p:nvSpPr>
        <p:spPr>
          <a:xfrm>
            <a:off x="200025" y="4900569"/>
            <a:ext cx="1444075" cy="276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Safe Call operator</a:t>
            </a:r>
          </a:p>
        </p:txBody>
      </p: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5E098CC7-131A-3F45-B1AE-B7740E37465B}"/>
              </a:ext>
            </a:extLst>
          </p:cNvPr>
          <p:cNvCxnSpPr>
            <a:cxnSpLocks/>
          </p:cNvCxnSpPr>
          <p:nvPr/>
        </p:nvCxnSpPr>
        <p:spPr>
          <a:xfrm rot="5400000">
            <a:off x="16692" y="3761558"/>
            <a:ext cx="1683834" cy="547010"/>
          </a:xfrm>
          <a:prstGeom prst="bentConnector3">
            <a:avLst>
              <a:gd name="adj1" fmla="val 4138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9EDD5E81-B15D-8742-A061-918FD9095FD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885818" y="1972176"/>
            <a:ext cx="450970" cy="18489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53547562-F31B-DE47-9A59-CF91A4493153}"/>
              </a:ext>
            </a:extLst>
          </p:cNvPr>
          <p:cNvSpPr txBox="1"/>
          <p:nvPr/>
        </p:nvSpPr>
        <p:spPr>
          <a:xfrm>
            <a:off x="1498393" y="1351229"/>
            <a:ext cx="2220396" cy="4616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String variable that can hold null value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2E26BC-A8DF-7C47-8192-DCFF91923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7609" y="5380055"/>
            <a:ext cx="7298652" cy="1333505"/>
          </a:xfrm>
          <a:prstGeom prst="rect">
            <a:avLst/>
          </a:prstGeom>
          <a:ln w="6350">
            <a:solidFill>
              <a:srgbClr val="7030A0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385DFE6-8CB0-3648-BCD4-221EE3A01AEF}"/>
              </a:ext>
            </a:extLst>
          </p:cNvPr>
          <p:cNvSpPr/>
          <p:nvPr/>
        </p:nvSpPr>
        <p:spPr>
          <a:xfrm>
            <a:off x="2018855" y="5039069"/>
            <a:ext cx="37179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dirty="0">
                <a:solidFill>
                  <a:srgbClr val="0070C0"/>
                </a:solidFill>
              </a:rPr>
              <a:t>Transformation: </a:t>
            </a:r>
            <a:r>
              <a:rPr lang="en-MY" sz="1400" dirty="0"/>
              <a:t>Chain of calls using let</a:t>
            </a:r>
            <a:endParaRPr lang="en-US" sz="14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2504AFD-1ABF-014F-9A88-ACF7D9B044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2643" y="1631743"/>
            <a:ext cx="6173641" cy="2794991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49D7DB7E-20E4-2344-A20A-9AAC49978F42}"/>
              </a:ext>
            </a:extLst>
          </p:cNvPr>
          <p:cNvSpPr/>
          <p:nvPr/>
        </p:nvSpPr>
        <p:spPr>
          <a:xfrm>
            <a:off x="5736796" y="1302739"/>
            <a:ext cx="43408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sz="1200" dirty="0"/>
              <a:t>Example: Non null check, Transformation, Creating variable </a:t>
            </a:r>
            <a:endParaRPr lang="en-US" sz="12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B9756FB-89C1-4941-AD99-B90DBB615FAB}"/>
              </a:ext>
            </a:extLst>
          </p:cNvPr>
          <p:cNvSpPr/>
          <p:nvPr/>
        </p:nvSpPr>
        <p:spPr>
          <a:xfrm>
            <a:off x="585104" y="1781450"/>
            <a:ext cx="15824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sz="1200" dirty="0"/>
              <a:t>Example: Null check</a:t>
            </a:r>
            <a:endParaRPr lang="en-US" sz="12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BE26EEB-09D7-6040-84F5-9496ACBE9098}"/>
              </a:ext>
            </a:extLst>
          </p:cNvPr>
          <p:cNvCxnSpPr>
            <a:cxnSpLocks/>
          </p:cNvCxnSpPr>
          <p:nvPr/>
        </p:nvCxnSpPr>
        <p:spPr>
          <a:xfrm flipV="1">
            <a:off x="5555269" y="2376486"/>
            <a:ext cx="856041" cy="820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ABA2663-886D-A842-B8C1-59745F167B52}"/>
              </a:ext>
            </a:extLst>
          </p:cNvPr>
          <p:cNvCxnSpPr>
            <a:cxnSpLocks/>
          </p:cNvCxnSpPr>
          <p:nvPr/>
        </p:nvCxnSpPr>
        <p:spPr>
          <a:xfrm flipH="1" flipV="1">
            <a:off x="5558219" y="3197885"/>
            <a:ext cx="747988" cy="5082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AEB34132-8FD6-1E4A-924A-BEE7CC3DEF69}"/>
              </a:ext>
            </a:extLst>
          </p:cNvPr>
          <p:cNvSpPr txBox="1"/>
          <p:nvPr/>
        </p:nvSpPr>
        <p:spPr>
          <a:xfrm>
            <a:off x="4505139" y="2889127"/>
            <a:ext cx="1149420" cy="70788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Transformation: Creating length </a:t>
            </a:r>
            <a:br>
              <a:rPr lang="en-US" sz="1000" dirty="0"/>
            </a:br>
            <a:r>
              <a:rPr lang="en-US" sz="1000" dirty="0"/>
              <a:t>variable, passed from here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DB13DF4-176C-4D4A-AE0D-F70A003F5679}"/>
              </a:ext>
            </a:extLst>
          </p:cNvPr>
          <p:cNvSpPr txBox="1"/>
          <p:nvPr/>
        </p:nvSpPr>
        <p:spPr>
          <a:xfrm>
            <a:off x="9755439" y="530329"/>
            <a:ext cx="1755064" cy="46166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Creating variable from Transformation</a:t>
            </a:r>
          </a:p>
        </p:txBody>
      </p: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C8A49DB8-B8F1-8B43-A57D-30CB988B40A0}"/>
              </a:ext>
            </a:extLst>
          </p:cNvPr>
          <p:cNvCxnSpPr>
            <a:cxnSpLocks/>
            <a:endCxn id="49" idx="2"/>
          </p:cNvCxnSpPr>
          <p:nvPr/>
        </p:nvCxnSpPr>
        <p:spPr>
          <a:xfrm rot="5400000" flipH="1" flipV="1">
            <a:off x="10232110" y="1177255"/>
            <a:ext cx="586121" cy="21560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F2545D4-BA2F-4C47-8D63-149B94838F3D}"/>
              </a:ext>
            </a:extLst>
          </p:cNvPr>
          <p:cNvSpPr txBox="1"/>
          <p:nvPr/>
        </p:nvSpPr>
        <p:spPr>
          <a:xfrm>
            <a:off x="10543034" y="5698602"/>
            <a:ext cx="1363723" cy="70788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Applying condition on one property of object and handling result using let.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34E0E96E-75E8-8942-8042-F1C942AECE63}"/>
              </a:ext>
            </a:extLst>
          </p:cNvPr>
          <p:cNvCxnSpPr>
            <a:cxnSpLocks/>
          </p:cNvCxnSpPr>
          <p:nvPr/>
        </p:nvCxnSpPr>
        <p:spPr>
          <a:xfrm>
            <a:off x="4143375" y="5829300"/>
            <a:ext cx="6286500" cy="18956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065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D35E-5A37-CF43-A4BB-11EE3F7F8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0033" y="278868"/>
            <a:ext cx="8185379" cy="755270"/>
          </a:xfrm>
        </p:spPr>
        <p:txBody>
          <a:bodyPr/>
          <a:lstStyle/>
          <a:p>
            <a:pPr algn="l"/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r>
              <a:rPr lang="en-MY" sz="3200" b="1" dirty="0">
                <a:solidFill>
                  <a:schemeClr val="tx1"/>
                </a:solidFill>
              </a:rPr>
              <a:t>Let examples:</a:t>
            </a:r>
            <a:br>
              <a:rPr lang="en-MY" sz="3200" b="1" dirty="0">
                <a:solidFill>
                  <a:schemeClr val="tx2"/>
                </a:solidFill>
              </a:rPr>
            </a:b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AF8D9-0DD5-8F4B-A938-09B05B724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4" y="943428"/>
            <a:ext cx="9097287" cy="5265001"/>
          </a:xfrm>
        </p:spPr>
        <p:txBody>
          <a:bodyPr>
            <a:normAutofit/>
          </a:bodyPr>
          <a:lstStyle/>
          <a:p>
            <a:pPr algn="l"/>
            <a:br>
              <a:rPr lang="en-MY" b="1" dirty="0"/>
            </a:br>
            <a:br>
              <a:rPr lang="en-MY" b="1" dirty="0"/>
            </a:br>
            <a:br>
              <a:rPr lang="en-MY" b="1" dirty="0"/>
            </a:br>
            <a:br>
              <a:rPr lang="en-MY" dirty="0"/>
            </a:b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57052D1-3620-5F4C-89D6-7D67EC6B5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By Waheed Nazir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DA674A61-B3ED-254D-A93D-2F664255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BF2B92-F5C4-EB4A-9B13-1FF359A6D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125" y="967958"/>
            <a:ext cx="5397816" cy="466059"/>
          </a:xfrm>
          <a:prstGeom prst="rect">
            <a:avLst/>
          </a:prstGeom>
          <a:ln>
            <a:solidFill>
              <a:srgbClr val="7030A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F431BF-E7E0-974D-A8EA-7A0DAB0D9D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422" y="1650122"/>
            <a:ext cx="6193579" cy="4076903"/>
          </a:xfrm>
          <a:prstGeom prst="rect">
            <a:avLst/>
          </a:prstGeom>
          <a:ln>
            <a:solidFill>
              <a:srgbClr val="7030A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BAE928-0430-CD4A-AEB9-4D976F84CE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6401" y="4641012"/>
            <a:ext cx="4691448" cy="1120129"/>
          </a:xfrm>
          <a:prstGeom prst="rect">
            <a:avLst/>
          </a:prstGeom>
          <a:ln>
            <a:solidFill>
              <a:srgbClr val="7030A0"/>
            </a:solidFill>
          </a:ln>
        </p:spPr>
      </p:pic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C8A49DB8-B8F1-8B43-A57D-30CB988B40A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415164" y="465992"/>
            <a:ext cx="333422" cy="488534"/>
          </a:xfrm>
          <a:prstGeom prst="bentConnector2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B5D1B2A-5441-B94E-A8FC-7CB502F77A11}"/>
              </a:ext>
            </a:extLst>
          </p:cNvPr>
          <p:cNvSpPr txBox="1"/>
          <p:nvPr/>
        </p:nvSpPr>
        <p:spPr>
          <a:xfrm>
            <a:off x="9750806" y="6218395"/>
            <a:ext cx="1793489" cy="577081"/>
          </a:xfrm>
          <a:prstGeom prst="rect">
            <a:avLst/>
          </a:prstGeom>
          <a:noFill/>
          <a:ln>
            <a:solidFill>
              <a:schemeClr val="bg1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Count all employees having salary more then 10,000 MYR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A7AAEB-4776-8441-9F39-8EF2F79A0A59}"/>
              </a:ext>
            </a:extLst>
          </p:cNvPr>
          <p:cNvSpPr txBox="1"/>
          <p:nvPr/>
        </p:nvSpPr>
        <p:spPr>
          <a:xfrm>
            <a:off x="3883964" y="391941"/>
            <a:ext cx="1602438" cy="276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Employee Data class</a:t>
            </a: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91F168A5-13B2-984E-B3B2-5A5620A03DBF}"/>
              </a:ext>
            </a:extLst>
          </p:cNvPr>
          <p:cNvCxnSpPr>
            <a:cxnSpLocks/>
          </p:cNvCxnSpPr>
          <p:nvPr/>
        </p:nvCxnSpPr>
        <p:spPr>
          <a:xfrm rot="16200000" flipV="1">
            <a:off x="9581393" y="5824833"/>
            <a:ext cx="438187" cy="30216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6F7A438D-B782-D440-AAC5-EB5DAFB91D4F}"/>
              </a:ext>
            </a:extLst>
          </p:cNvPr>
          <p:cNvCxnSpPr>
            <a:cxnSpLocks/>
          </p:cNvCxnSpPr>
          <p:nvPr/>
        </p:nvCxnSpPr>
        <p:spPr>
          <a:xfrm rot="16200000" flipV="1">
            <a:off x="8224732" y="4220605"/>
            <a:ext cx="480839" cy="27107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8216689-17C4-9648-B63A-7B984C9E88D2}"/>
              </a:ext>
            </a:extLst>
          </p:cNvPr>
          <p:cNvSpPr txBox="1"/>
          <p:nvPr/>
        </p:nvSpPr>
        <p:spPr>
          <a:xfrm>
            <a:off x="7480513" y="3532539"/>
            <a:ext cx="1793489" cy="553998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Find total sum of all employee salaries or Total salary amount disbursed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4640FC05-CF61-9448-B2A0-51D1C541391B}"/>
              </a:ext>
            </a:extLst>
          </p:cNvPr>
          <p:cNvCxnSpPr>
            <a:cxnSpLocks/>
          </p:cNvCxnSpPr>
          <p:nvPr/>
        </p:nvCxnSpPr>
        <p:spPr>
          <a:xfrm>
            <a:off x="3639027" y="1743073"/>
            <a:ext cx="1644102" cy="21613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D9125667-33BA-E240-A6B8-81E786E4E322}"/>
              </a:ext>
            </a:extLst>
          </p:cNvPr>
          <p:cNvSpPr txBox="1"/>
          <p:nvPr/>
        </p:nvSpPr>
        <p:spPr>
          <a:xfrm>
            <a:off x="5331481" y="1835867"/>
            <a:ext cx="1240772" cy="25192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List of employees</a:t>
            </a:r>
          </a:p>
        </p:txBody>
      </p: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09AF1845-77A9-8642-A5D1-3227E8071E9F}"/>
              </a:ext>
            </a:extLst>
          </p:cNvPr>
          <p:cNvCxnSpPr>
            <a:cxnSpLocks/>
          </p:cNvCxnSpPr>
          <p:nvPr/>
        </p:nvCxnSpPr>
        <p:spPr>
          <a:xfrm rot="16200000" flipV="1">
            <a:off x="2576724" y="5652877"/>
            <a:ext cx="726126" cy="25029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84DA9B99-A327-8B49-8A3A-7126C067A46E}"/>
              </a:ext>
            </a:extLst>
          </p:cNvPr>
          <p:cNvSpPr txBox="1"/>
          <p:nvPr/>
        </p:nvSpPr>
        <p:spPr>
          <a:xfrm>
            <a:off x="2929397" y="6200928"/>
            <a:ext cx="1914066" cy="40011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For loop with index to iterate filtered list of employees</a:t>
            </a:r>
          </a:p>
        </p:txBody>
      </p: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0193267B-F947-B746-8068-D67A4C9F5D20}"/>
              </a:ext>
            </a:extLst>
          </p:cNvPr>
          <p:cNvCxnSpPr>
            <a:cxnSpLocks/>
          </p:cNvCxnSpPr>
          <p:nvPr/>
        </p:nvCxnSpPr>
        <p:spPr>
          <a:xfrm>
            <a:off x="4720333" y="4257343"/>
            <a:ext cx="677334" cy="197597"/>
          </a:xfrm>
          <a:prstGeom prst="bentConnector3">
            <a:avLst>
              <a:gd name="adj1" fmla="val 62656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4C6800A6-29D7-2240-9222-948AB85CE4F6}"/>
              </a:ext>
            </a:extLst>
          </p:cNvPr>
          <p:cNvSpPr txBox="1"/>
          <p:nvPr/>
        </p:nvSpPr>
        <p:spPr>
          <a:xfrm>
            <a:off x="5475357" y="4246206"/>
            <a:ext cx="1240772" cy="40011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For each loop, to iterate employees</a:t>
            </a: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265D60C2-176D-B647-8725-30C6F001BCCE}"/>
              </a:ext>
            </a:extLst>
          </p:cNvPr>
          <p:cNvCxnSpPr>
            <a:cxnSpLocks/>
          </p:cNvCxnSpPr>
          <p:nvPr/>
        </p:nvCxnSpPr>
        <p:spPr>
          <a:xfrm rot="10800000" flipV="1">
            <a:off x="5909003" y="3077768"/>
            <a:ext cx="2128652" cy="19384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1CBFE633-0D96-8A4C-8F89-D01E778FC85B}"/>
              </a:ext>
            </a:extLst>
          </p:cNvPr>
          <p:cNvSpPr txBox="1"/>
          <p:nvPr/>
        </p:nvSpPr>
        <p:spPr>
          <a:xfrm>
            <a:off x="8060478" y="2924336"/>
            <a:ext cx="1740008" cy="40011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You’ll get filter list here in </a:t>
            </a:r>
            <a:r>
              <a:rPr lang="en-US" sz="1000" b="1" dirty="0"/>
              <a:t>it</a:t>
            </a:r>
          </a:p>
        </p:txBody>
      </p: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776E3E48-E415-4C48-99A2-79B393901AA5}"/>
              </a:ext>
            </a:extLst>
          </p:cNvPr>
          <p:cNvCxnSpPr>
            <a:cxnSpLocks/>
          </p:cNvCxnSpPr>
          <p:nvPr/>
        </p:nvCxnSpPr>
        <p:spPr>
          <a:xfrm flipV="1">
            <a:off x="3639027" y="2402133"/>
            <a:ext cx="3507374" cy="466210"/>
          </a:xfrm>
          <a:prstGeom prst="curvedConnector3">
            <a:avLst>
              <a:gd name="adj1" fmla="val 1524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FD66A0A4-12D8-E042-99D5-AE7F989D347D}"/>
              </a:ext>
            </a:extLst>
          </p:cNvPr>
          <p:cNvSpPr txBox="1"/>
          <p:nvPr/>
        </p:nvSpPr>
        <p:spPr>
          <a:xfrm>
            <a:off x="7210381" y="2273650"/>
            <a:ext cx="2698321" cy="276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Predicate/logic to filter data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8E9A618-DCA6-4247-82A3-790BAC8F00D8}"/>
              </a:ext>
            </a:extLst>
          </p:cNvPr>
          <p:cNvSpPr/>
          <p:nvPr/>
        </p:nvSpPr>
        <p:spPr>
          <a:xfrm>
            <a:off x="10127886" y="3081503"/>
            <a:ext cx="1960021" cy="923330"/>
          </a:xfrm>
          <a:prstGeom prst="rect">
            <a:avLst/>
          </a:prstGeom>
          <a:ln>
            <a:solidFill>
              <a:srgbClr val="0070C0"/>
            </a:solidFill>
            <a:prstDash val="lgDash"/>
          </a:ln>
        </p:spPr>
        <p:txBody>
          <a:bodyPr wrap="square">
            <a:spAutoFit/>
          </a:bodyPr>
          <a:lstStyle/>
          <a:p>
            <a:r>
              <a:rPr lang="en-MY" dirty="0"/>
              <a:t>More operations on employees list</a:t>
            </a:r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6D9FCE1-F28E-3347-835E-A9EE07C99EBE}"/>
              </a:ext>
            </a:extLst>
          </p:cNvPr>
          <p:cNvSpPr/>
          <p:nvPr/>
        </p:nvSpPr>
        <p:spPr>
          <a:xfrm rot="1996347">
            <a:off x="10057629" y="4028961"/>
            <a:ext cx="644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👇🏽</a:t>
            </a:r>
          </a:p>
        </p:txBody>
      </p:sp>
      <p:graphicFrame>
        <p:nvGraphicFramePr>
          <p:cNvPr id="87" name="Diagram 86">
            <a:extLst>
              <a:ext uri="{FF2B5EF4-FFF2-40B4-BE49-F238E27FC236}">
                <a16:creationId xmlns:a16="http://schemas.microsoft.com/office/drawing/2014/main" id="{7705CDE5-A69D-E745-ABEA-761AE1FEC5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2164048"/>
              </p:ext>
            </p:extLst>
          </p:nvPr>
        </p:nvGraphicFramePr>
        <p:xfrm>
          <a:off x="7540979" y="162881"/>
          <a:ext cx="2321343" cy="1880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88" name="Rectangle 87">
            <a:extLst>
              <a:ext uri="{FF2B5EF4-FFF2-40B4-BE49-F238E27FC236}">
                <a16:creationId xmlns:a16="http://schemas.microsoft.com/office/drawing/2014/main" id="{DCFA981E-A343-B147-BBAF-65C782F90EB2}"/>
              </a:ext>
            </a:extLst>
          </p:cNvPr>
          <p:cNvSpPr/>
          <p:nvPr/>
        </p:nvSpPr>
        <p:spPr>
          <a:xfrm rot="10800000">
            <a:off x="4239041" y="319269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👇</a:t>
            </a:r>
          </a:p>
        </p:txBody>
      </p:sp>
    </p:spTree>
    <p:extLst>
      <p:ext uri="{BB962C8B-B14F-4D97-AF65-F5344CB8AC3E}">
        <p14:creationId xmlns:p14="http://schemas.microsoft.com/office/powerpoint/2010/main" val="2762205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D35E-5A37-CF43-A4BB-11EE3F7F8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7844" y="1173064"/>
            <a:ext cx="8947307" cy="463834"/>
          </a:xfrm>
        </p:spPr>
        <p:txBody>
          <a:bodyPr/>
          <a:lstStyle/>
          <a:p>
            <a:pPr algn="l"/>
            <a:r>
              <a:rPr lang="en-MY" b="1" dirty="0">
                <a:solidFill>
                  <a:schemeClr val="tx2"/>
                </a:solidFill>
              </a:rPr>
              <a:t>run </a:t>
            </a:r>
            <a:r>
              <a:rPr lang="en-MY" sz="2000" b="1" dirty="0">
                <a:solidFill>
                  <a:schemeClr val="tx2"/>
                </a:solidFill>
              </a:rPr>
              <a:t>is almost same like let, but it is more focused on target object</a:t>
            </a:r>
            <a:br>
              <a:rPr lang="en-MY" b="1" dirty="0">
                <a:solidFill>
                  <a:schemeClr val="tx2"/>
                </a:solidFill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AF8D9-0DD5-8F4B-A938-09B05B724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4" y="943428"/>
            <a:ext cx="9097287" cy="5265001"/>
          </a:xfrm>
        </p:spPr>
        <p:txBody>
          <a:bodyPr>
            <a:normAutofit/>
          </a:bodyPr>
          <a:lstStyle/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To perform actions on </a:t>
            </a:r>
            <a:r>
              <a:rPr lang="en-MY" u="sng" dirty="0">
                <a:solidFill>
                  <a:srgbClr val="0070C0"/>
                </a:solidFill>
              </a:rPr>
              <a:t>non null object </a:t>
            </a:r>
            <a:r>
              <a:rPr lang="en-MY" dirty="0">
                <a:solidFill>
                  <a:srgbClr val="0070C0"/>
                </a:solidFill>
              </a:rPr>
              <a:t>using safe call operator </a:t>
            </a:r>
            <a:r>
              <a:rPr lang="en-MY" b="1" dirty="0">
                <a:solidFill>
                  <a:schemeClr val="tx1"/>
                </a:solidFill>
              </a:rPr>
              <a:t>?.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Multiple functions calls as </a:t>
            </a:r>
            <a:r>
              <a:rPr lang="en-MY" u="sng" dirty="0">
                <a:solidFill>
                  <a:srgbClr val="0070C0"/>
                </a:solidFill>
              </a:rPr>
              <a:t>chain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Transformation: Run can return anything from object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Doesn’t allow to create a local variable in lambda scope</a:t>
            </a:r>
            <a:br>
              <a:rPr lang="en-MY" b="1" dirty="0"/>
            </a:br>
            <a:br>
              <a:rPr lang="en-MY" b="1" dirty="0"/>
            </a:br>
            <a:br>
              <a:rPr lang="en-MY" b="1" dirty="0"/>
            </a:br>
            <a:br>
              <a:rPr lang="en-MY" dirty="0"/>
            </a:b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57052D1-3620-5F4C-89D6-7D67EC6B5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By Waheed Nazir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DA674A61-B3ED-254D-A93D-2F664255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73AA901-12D1-7C46-9066-2E5D4A99FBC7}"/>
              </a:ext>
            </a:extLst>
          </p:cNvPr>
          <p:cNvSpPr txBox="1">
            <a:spLocks/>
          </p:cNvSpPr>
          <p:nvPr/>
        </p:nvSpPr>
        <p:spPr>
          <a:xfrm>
            <a:off x="5896303" y="4151586"/>
            <a:ext cx="3541987" cy="1219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000" b="1" dirty="0">
                <a:solidFill>
                  <a:schemeClr val="tx2"/>
                </a:solidFill>
              </a:rPr>
              <a:t>{         </a:t>
            </a:r>
            <a:br>
              <a:rPr lang="en-US" sz="4000" b="1" dirty="0">
                <a:solidFill>
                  <a:schemeClr val="tx2"/>
                </a:solidFill>
              </a:rPr>
            </a:br>
            <a:r>
              <a:rPr lang="en-US" sz="4000" b="1" dirty="0">
                <a:solidFill>
                  <a:schemeClr val="tx2"/>
                </a:solidFill>
              </a:rPr>
              <a:t>                  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BE8E26-404A-544E-A079-FCE4E3731312}"/>
              </a:ext>
            </a:extLst>
          </p:cNvPr>
          <p:cNvSpPr/>
          <p:nvPr/>
        </p:nvSpPr>
        <p:spPr>
          <a:xfrm>
            <a:off x="6421514" y="4726473"/>
            <a:ext cx="2221433" cy="83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MY" i="1" dirty="0"/>
            </a:br>
            <a:r>
              <a:rPr lang="en-MY" i="1" dirty="0"/>
              <a:t>print</a:t>
            </a:r>
            <a:r>
              <a:rPr lang="en-MY" dirty="0"/>
              <a:t>(</a:t>
            </a:r>
            <a:r>
              <a:rPr lang="en-MY" b="1" dirty="0" err="1"/>
              <a:t>this</a:t>
            </a:r>
            <a:r>
              <a:rPr lang="en-MY" dirty="0" err="1"/>
              <a:t>.</a:t>
            </a:r>
            <a:r>
              <a:rPr lang="en-MY" b="1" dirty="0" err="1"/>
              <a:t>name</a:t>
            </a:r>
            <a:r>
              <a:rPr lang="en-MY" dirty="0"/>
              <a:t>) </a:t>
            </a:r>
            <a:br>
              <a:rPr lang="en-MY" dirty="0"/>
            </a:br>
            <a:r>
              <a:rPr lang="en-MY" dirty="0"/>
              <a:t>OR</a:t>
            </a:r>
          </a:p>
          <a:p>
            <a:pPr algn="ctr"/>
            <a:r>
              <a:rPr lang="en-MY" i="1" dirty="0"/>
              <a:t>Print(</a:t>
            </a:r>
            <a:r>
              <a:rPr lang="en-MY" b="1" dirty="0"/>
              <a:t>name</a:t>
            </a:r>
            <a:r>
              <a:rPr lang="en-MY" dirty="0"/>
              <a:t>)</a:t>
            </a:r>
            <a:br>
              <a:rPr lang="en-MY" dirty="0"/>
            </a:b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248ACA-EF52-F74C-A86A-DB0778B21EBC}"/>
              </a:ext>
            </a:extLst>
          </p:cNvPr>
          <p:cNvSpPr/>
          <p:nvPr/>
        </p:nvSpPr>
        <p:spPr>
          <a:xfrm>
            <a:off x="5362319" y="4446017"/>
            <a:ext cx="598068" cy="20802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  <a:p>
            <a:pPr algn="ctr"/>
            <a:r>
              <a:rPr lang="en-US" sz="1400" b="1" dirty="0"/>
              <a:t>run </a:t>
            </a:r>
          </a:p>
          <a:p>
            <a:pPr algn="ctr"/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03324B-1D98-C04C-85CF-B3B0A807097F}"/>
              </a:ext>
            </a:extLst>
          </p:cNvPr>
          <p:cNvSpPr txBox="1"/>
          <p:nvPr/>
        </p:nvSpPr>
        <p:spPr>
          <a:xfrm>
            <a:off x="4384856" y="4154673"/>
            <a:ext cx="8450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👱🏻‍♂️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80D98FC-96F2-1344-96E2-0E9099D86C29}"/>
              </a:ext>
            </a:extLst>
          </p:cNvPr>
          <p:cNvSpPr/>
          <p:nvPr/>
        </p:nvSpPr>
        <p:spPr>
          <a:xfrm>
            <a:off x="5115307" y="4464981"/>
            <a:ext cx="180000" cy="180000"/>
          </a:xfrm>
          <a:prstGeom prst="ellipse">
            <a:avLst/>
          </a:prstGeom>
          <a:ln w="1905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A90B5F48-CD02-BE4B-9B0E-33DB987441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3794030"/>
              </p:ext>
            </p:extLst>
          </p:nvPr>
        </p:nvGraphicFramePr>
        <p:xfrm>
          <a:off x="5052767" y="6177797"/>
          <a:ext cx="1536719" cy="3449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EDF6E1E-F1D5-5841-9F50-A74B3DD8E8E9}"/>
              </a:ext>
            </a:extLst>
          </p:cNvPr>
          <p:cNvCxnSpPr>
            <a:cxnSpLocks/>
          </p:cNvCxnSpPr>
          <p:nvPr/>
        </p:nvCxnSpPr>
        <p:spPr>
          <a:xfrm flipH="1">
            <a:off x="6353670" y="5381941"/>
            <a:ext cx="478054" cy="40611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1A621041-857C-454E-A310-85A816DF9EA3}"/>
              </a:ext>
            </a:extLst>
          </p:cNvPr>
          <p:cNvGraphicFramePr/>
          <p:nvPr>
            <p:extLst/>
          </p:nvPr>
        </p:nvGraphicFramePr>
        <p:xfrm>
          <a:off x="5529942" y="3048000"/>
          <a:ext cx="1445003" cy="3868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DF86D27-F796-2B45-9320-18C6360CA334}"/>
              </a:ext>
            </a:extLst>
          </p:cNvPr>
          <p:cNvCxnSpPr>
            <a:cxnSpLocks/>
          </p:cNvCxnSpPr>
          <p:nvPr/>
        </p:nvCxnSpPr>
        <p:spPr>
          <a:xfrm flipH="1">
            <a:off x="4994465" y="3482658"/>
            <a:ext cx="901838" cy="77255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DA29ADB-608F-0E45-9005-10427322AEAE}"/>
              </a:ext>
            </a:extLst>
          </p:cNvPr>
          <p:cNvCxnSpPr>
            <a:cxnSpLocks/>
          </p:cNvCxnSpPr>
          <p:nvPr/>
        </p:nvCxnSpPr>
        <p:spPr>
          <a:xfrm flipV="1">
            <a:off x="5295307" y="3933586"/>
            <a:ext cx="1026940" cy="321632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1B361A2-F0FF-334F-892E-C5EF7B8B0728}"/>
              </a:ext>
            </a:extLst>
          </p:cNvPr>
          <p:cNvCxnSpPr>
            <a:cxnSpLocks/>
          </p:cNvCxnSpPr>
          <p:nvPr/>
        </p:nvCxnSpPr>
        <p:spPr>
          <a:xfrm flipH="1">
            <a:off x="6316010" y="3927456"/>
            <a:ext cx="17053" cy="47940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AEAE49B-1DEC-224B-8AA6-44E91D602B45}"/>
              </a:ext>
            </a:extLst>
          </p:cNvPr>
          <p:cNvSpPr txBox="1"/>
          <p:nvPr/>
        </p:nvSpPr>
        <p:spPr>
          <a:xfrm>
            <a:off x="7174264" y="3407272"/>
            <a:ext cx="266574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👉 this</a:t>
            </a:r>
            <a:r>
              <a:rPr lang="en-US" dirty="0"/>
              <a:t> </a:t>
            </a:r>
          </a:p>
          <a:p>
            <a:r>
              <a:rPr lang="en-US" sz="1200" dirty="0"/>
              <a:t>(You’ll receive calling object as </a:t>
            </a:r>
            <a:r>
              <a:rPr lang="en-US" sz="1200" b="1" dirty="0">
                <a:solidFill>
                  <a:srgbClr val="7030A0"/>
                </a:solidFill>
              </a:rPr>
              <a:t>this</a:t>
            </a:r>
            <a:r>
              <a:rPr lang="en-US" sz="1200" dirty="0"/>
              <a:t> inside run scope and you can directly call properties of object or using this)</a:t>
            </a:r>
            <a:br>
              <a:rPr lang="en-US" sz="1200" dirty="0"/>
            </a:br>
            <a:endParaRPr lang="en-US" sz="12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44B6A52-F571-F14E-860C-2F6219341292}"/>
              </a:ext>
            </a:extLst>
          </p:cNvPr>
          <p:cNvSpPr txBox="1"/>
          <p:nvPr/>
        </p:nvSpPr>
        <p:spPr>
          <a:xfrm>
            <a:off x="441639" y="2855221"/>
            <a:ext cx="3037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Person data class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69C850C-AB7B-1F4B-82F8-5745BC8B09C7}"/>
              </a:ext>
            </a:extLst>
          </p:cNvPr>
          <p:cNvSpPr txBox="1"/>
          <p:nvPr/>
        </p:nvSpPr>
        <p:spPr>
          <a:xfrm>
            <a:off x="6167322" y="4364169"/>
            <a:ext cx="1122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this: Person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2679EDD-8DFD-1E4C-B871-D5E5D0F481A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8546" y="3138050"/>
            <a:ext cx="3671117" cy="489970"/>
          </a:xfrm>
          <a:prstGeom prst="rect">
            <a:avLst/>
          </a:prstGeom>
          <a:ln w="6350">
            <a:solidFill>
              <a:srgbClr val="7030A0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38F2F68-1BBD-A84A-BDE6-4E78BCDF12E8}"/>
              </a:ext>
            </a:extLst>
          </p:cNvPr>
          <p:cNvSpPr/>
          <p:nvPr/>
        </p:nvSpPr>
        <p:spPr>
          <a:xfrm>
            <a:off x="188488" y="4081059"/>
            <a:ext cx="33217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Accessing object’s properties using run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B11129-45F1-6E45-A7EC-D669CF787FCA}"/>
              </a:ext>
            </a:extLst>
          </p:cNvPr>
          <p:cNvSpPr txBox="1"/>
          <p:nvPr/>
        </p:nvSpPr>
        <p:spPr>
          <a:xfrm>
            <a:off x="8392077" y="2235904"/>
            <a:ext cx="1149420" cy="70788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You cannot create a local variable in lambda scope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C8EBA-8FCE-7B43-A755-293D54331BE3}"/>
              </a:ext>
            </a:extLst>
          </p:cNvPr>
          <p:cNvCxnSpPr>
            <a:cxnSpLocks/>
          </p:cNvCxnSpPr>
          <p:nvPr/>
        </p:nvCxnSpPr>
        <p:spPr>
          <a:xfrm flipV="1">
            <a:off x="7849024" y="2906764"/>
            <a:ext cx="492792" cy="50644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8049F9-D30E-7C49-9AF5-0DDF8685730D}"/>
              </a:ext>
            </a:extLst>
          </p:cNvPr>
          <p:cNvCxnSpPr>
            <a:cxnSpLocks/>
          </p:cNvCxnSpPr>
          <p:nvPr/>
        </p:nvCxnSpPr>
        <p:spPr>
          <a:xfrm>
            <a:off x="9558991" y="2406356"/>
            <a:ext cx="635986" cy="1699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8D3625AB-D3CC-CE45-8870-EC8328E8510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194977" y="2406647"/>
            <a:ext cx="1771674" cy="676734"/>
          </a:xfrm>
          <a:prstGeom prst="rect">
            <a:avLst/>
          </a:prstGeom>
          <a:ln>
            <a:solidFill>
              <a:srgbClr val="7030A0"/>
            </a:solidFill>
          </a:ln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52B25EF-E9C2-B64A-B20A-C7DE4520ACEE}"/>
              </a:ext>
            </a:extLst>
          </p:cNvPr>
          <p:cNvCxnSpPr>
            <a:cxnSpLocks/>
          </p:cNvCxnSpPr>
          <p:nvPr/>
        </p:nvCxnSpPr>
        <p:spPr>
          <a:xfrm flipH="1">
            <a:off x="10731062" y="2256924"/>
            <a:ext cx="735724" cy="92709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F923EB1-60DA-D847-B550-51B2374C628A}"/>
              </a:ext>
            </a:extLst>
          </p:cNvPr>
          <p:cNvCxnSpPr>
            <a:cxnSpLocks/>
          </p:cNvCxnSpPr>
          <p:nvPr/>
        </p:nvCxnSpPr>
        <p:spPr>
          <a:xfrm>
            <a:off x="10583917" y="2267434"/>
            <a:ext cx="1061545" cy="92709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BF1CCFC9-9D34-A14A-8AF2-292AB8538AA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5053" y="4381982"/>
            <a:ext cx="4057629" cy="972652"/>
          </a:xfrm>
          <a:prstGeom prst="rect">
            <a:avLst/>
          </a:prstGeom>
          <a:ln>
            <a:solidFill>
              <a:srgbClr val="7030A0"/>
            </a:solidFill>
          </a:ln>
        </p:spPr>
      </p:pic>
    </p:spTree>
    <p:extLst>
      <p:ext uri="{BB962C8B-B14F-4D97-AF65-F5344CB8AC3E}">
        <p14:creationId xmlns:p14="http://schemas.microsoft.com/office/powerpoint/2010/main" val="2198045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D35E-5A37-CF43-A4BB-11EE3F7F8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8609" y="307444"/>
            <a:ext cx="9393321" cy="1205248"/>
          </a:xfrm>
        </p:spPr>
        <p:txBody>
          <a:bodyPr/>
          <a:lstStyle/>
          <a:p>
            <a:pPr algn="l"/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r>
              <a:rPr lang="en-MY" sz="3200" b="1" dirty="0">
                <a:solidFill>
                  <a:schemeClr val="tx1"/>
                </a:solidFill>
              </a:rPr>
              <a:t>Run</a:t>
            </a:r>
            <a:r>
              <a:rPr lang="en-MY" sz="3200" dirty="0">
                <a:solidFill>
                  <a:schemeClr val="tx1"/>
                </a:solidFill>
              </a:rPr>
              <a:t> on non null objects using </a:t>
            </a:r>
            <a:br>
              <a:rPr lang="en-MY" sz="3200" dirty="0">
                <a:solidFill>
                  <a:schemeClr val="tx1"/>
                </a:solidFill>
              </a:rPr>
            </a:br>
            <a:r>
              <a:rPr lang="en-MY" sz="3200" dirty="0">
                <a:solidFill>
                  <a:schemeClr val="tx1"/>
                </a:solidFill>
              </a:rPr>
              <a:t>safe call operator </a:t>
            </a:r>
            <a:r>
              <a:rPr lang="en-MY" sz="3200" dirty="0">
                <a:solidFill>
                  <a:srgbClr val="7030A0"/>
                </a:solidFill>
              </a:rPr>
              <a:t>?.</a:t>
            </a:r>
            <a:br>
              <a:rPr lang="en-MY" sz="3200" b="1" dirty="0">
                <a:solidFill>
                  <a:schemeClr val="tx2"/>
                </a:solidFill>
              </a:rPr>
            </a:b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AF8D9-0DD5-8F4B-A938-09B05B724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4" y="943428"/>
            <a:ext cx="9097287" cy="5265001"/>
          </a:xfrm>
        </p:spPr>
        <p:txBody>
          <a:bodyPr>
            <a:normAutofit/>
          </a:bodyPr>
          <a:lstStyle/>
          <a:p>
            <a:pPr algn="l"/>
            <a:br>
              <a:rPr lang="en-MY" b="1" dirty="0"/>
            </a:br>
            <a:br>
              <a:rPr lang="en-MY" b="1" dirty="0"/>
            </a:br>
            <a:br>
              <a:rPr lang="en-MY" b="1" dirty="0"/>
            </a:br>
            <a:br>
              <a:rPr lang="en-MY" dirty="0"/>
            </a:b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57052D1-3620-5F4C-89D6-7D67EC6B5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By Waheed Nazir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DA674A61-B3ED-254D-A93D-2F664255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6E8799-B614-2544-B157-94C555DF16C6}"/>
              </a:ext>
            </a:extLst>
          </p:cNvPr>
          <p:cNvSpPr txBox="1"/>
          <p:nvPr/>
        </p:nvSpPr>
        <p:spPr>
          <a:xfrm>
            <a:off x="200025" y="4771979"/>
            <a:ext cx="1444075" cy="276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Safe Call operator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3547562-F31B-DE47-9A59-CF91A4493153}"/>
              </a:ext>
            </a:extLst>
          </p:cNvPr>
          <p:cNvSpPr txBox="1"/>
          <p:nvPr/>
        </p:nvSpPr>
        <p:spPr>
          <a:xfrm>
            <a:off x="1498393" y="1365517"/>
            <a:ext cx="2220396" cy="4616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String variable that can hold null value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85DFE6-8CB0-3648-BCD4-221EE3A01AEF}"/>
              </a:ext>
            </a:extLst>
          </p:cNvPr>
          <p:cNvSpPr/>
          <p:nvPr/>
        </p:nvSpPr>
        <p:spPr>
          <a:xfrm>
            <a:off x="2018855" y="5039069"/>
            <a:ext cx="3762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dirty="0">
                <a:solidFill>
                  <a:srgbClr val="0070C0"/>
                </a:solidFill>
              </a:rPr>
              <a:t>Transformation: </a:t>
            </a:r>
            <a:r>
              <a:rPr lang="en-MY" sz="1400" dirty="0"/>
              <a:t>Chain of calls using run</a:t>
            </a:r>
            <a:endParaRPr lang="en-US" sz="14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9D7DB7E-20E4-2344-A20A-9AAC49978F42}"/>
              </a:ext>
            </a:extLst>
          </p:cNvPr>
          <p:cNvSpPr/>
          <p:nvPr/>
        </p:nvSpPr>
        <p:spPr>
          <a:xfrm>
            <a:off x="5736796" y="1302739"/>
            <a:ext cx="43408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sz="1200" dirty="0"/>
              <a:t>Example: Non null check, Transformation, Creating variable </a:t>
            </a:r>
            <a:endParaRPr lang="en-US" sz="12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B9756FB-89C1-4941-AD99-B90DBB615FAB}"/>
              </a:ext>
            </a:extLst>
          </p:cNvPr>
          <p:cNvSpPr/>
          <p:nvPr/>
        </p:nvSpPr>
        <p:spPr>
          <a:xfrm>
            <a:off x="185046" y="2024343"/>
            <a:ext cx="15824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sz="1200" dirty="0"/>
              <a:t>Example: Null check</a:t>
            </a:r>
            <a:endParaRPr lang="en-US" sz="12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DB13DF4-176C-4D4A-AE0D-F70A003F5679}"/>
              </a:ext>
            </a:extLst>
          </p:cNvPr>
          <p:cNvSpPr txBox="1"/>
          <p:nvPr/>
        </p:nvSpPr>
        <p:spPr>
          <a:xfrm>
            <a:off x="9755439" y="530329"/>
            <a:ext cx="1755064" cy="46166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Creating variable from Transformation</a:t>
            </a:r>
          </a:p>
        </p:txBody>
      </p: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C8A49DB8-B8F1-8B43-A57D-30CB988B40A0}"/>
              </a:ext>
            </a:extLst>
          </p:cNvPr>
          <p:cNvCxnSpPr>
            <a:cxnSpLocks/>
            <a:endCxn id="49" idx="2"/>
          </p:cNvCxnSpPr>
          <p:nvPr/>
        </p:nvCxnSpPr>
        <p:spPr>
          <a:xfrm rot="5400000" flipH="1" flipV="1">
            <a:off x="10232110" y="1177255"/>
            <a:ext cx="586121" cy="21560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F2545D4-BA2F-4C47-8D63-149B94838F3D}"/>
              </a:ext>
            </a:extLst>
          </p:cNvPr>
          <p:cNvSpPr txBox="1"/>
          <p:nvPr/>
        </p:nvSpPr>
        <p:spPr>
          <a:xfrm>
            <a:off x="10543034" y="5698602"/>
            <a:ext cx="1363723" cy="70788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Applying condition on one property of object and handling result using run.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B4AFB1-97B2-A14B-8F36-48D0281CA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890" y="5384871"/>
            <a:ext cx="7212963" cy="1320527"/>
          </a:xfrm>
          <a:prstGeom prst="rect">
            <a:avLst/>
          </a:prstGeom>
          <a:ln>
            <a:solidFill>
              <a:srgbClr val="7030A0"/>
            </a:solidFill>
          </a:ln>
        </p:spPr>
      </p:pic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34E0E96E-75E8-8942-8042-F1C942AECE63}"/>
              </a:ext>
            </a:extLst>
          </p:cNvPr>
          <p:cNvCxnSpPr>
            <a:cxnSpLocks/>
          </p:cNvCxnSpPr>
          <p:nvPr/>
        </p:nvCxnSpPr>
        <p:spPr>
          <a:xfrm>
            <a:off x="5079849" y="5803169"/>
            <a:ext cx="5350026" cy="21569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96E4C61C-B05B-084B-92D7-77A43992CA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015" y="2327207"/>
            <a:ext cx="4174001" cy="1077946"/>
          </a:xfrm>
          <a:prstGeom prst="rect">
            <a:avLst/>
          </a:prstGeom>
          <a:ln>
            <a:solidFill>
              <a:srgbClr val="7030A0"/>
            </a:solidFill>
          </a:ln>
        </p:spPr>
      </p:pic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5E098CC7-131A-3F45-B1AE-B7740E37465B}"/>
              </a:ext>
            </a:extLst>
          </p:cNvPr>
          <p:cNvCxnSpPr>
            <a:cxnSpLocks/>
          </p:cNvCxnSpPr>
          <p:nvPr/>
        </p:nvCxnSpPr>
        <p:spPr>
          <a:xfrm rot="5400000">
            <a:off x="-385555" y="3662078"/>
            <a:ext cx="1938161" cy="18761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9EDD5E81-B15D-8742-A061-918FD9095FD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716968" y="1903992"/>
            <a:ext cx="537346" cy="43621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AEB34132-8FD6-1E4A-924A-BEE7CC3DEF69}"/>
              </a:ext>
            </a:extLst>
          </p:cNvPr>
          <p:cNvSpPr txBox="1"/>
          <p:nvPr/>
        </p:nvSpPr>
        <p:spPr>
          <a:xfrm>
            <a:off x="4505139" y="2889127"/>
            <a:ext cx="1149420" cy="70788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Transformation: Creating length </a:t>
            </a:r>
            <a:br>
              <a:rPr lang="en-US" sz="1000" dirty="0"/>
            </a:br>
            <a:r>
              <a:rPr lang="en-US" sz="1000" dirty="0"/>
              <a:t>variable, passed from here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91D32C0-2025-434C-BFDA-F395CEF19F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0616" y="1531596"/>
            <a:ext cx="6125833" cy="2920341"/>
          </a:xfrm>
          <a:prstGeom prst="rect">
            <a:avLst/>
          </a:prstGeom>
          <a:ln>
            <a:solidFill>
              <a:srgbClr val="7030A0"/>
            </a:solidFill>
          </a:ln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BE26EEB-09D7-6040-84F5-9496ACBE9098}"/>
              </a:ext>
            </a:extLst>
          </p:cNvPr>
          <p:cNvCxnSpPr>
            <a:cxnSpLocks/>
          </p:cNvCxnSpPr>
          <p:nvPr/>
        </p:nvCxnSpPr>
        <p:spPr>
          <a:xfrm flipV="1">
            <a:off x="5555269" y="2376486"/>
            <a:ext cx="856041" cy="820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ABA2663-886D-A842-B8C1-59745F167B52}"/>
              </a:ext>
            </a:extLst>
          </p:cNvPr>
          <p:cNvCxnSpPr>
            <a:cxnSpLocks/>
          </p:cNvCxnSpPr>
          <p:nvPr/>
        </p:nvCxnSpPr>
        <p:spPr>
          <a:xfrm flipH="1" flipV="1">
            <a:off x="5558219" y="3197885"/>
            <a:ext cx="747988" cy="5082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2507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D35E-5A37-CF43-A4BB-11EE3F7F8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0033" y="278868"/>
            <a:ext cx="8185379" cy="755270"/>
          </a:xfrm>
        </p:spPr>
        <p:txBody>
          <a:bodyPr/>
          <a:lstStyle/>
          <a:p>
            <a:pPr algn="l"/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br>
              <a:rPr lang="en-MY" sz="3200" dirty="0">
                <a:solidFill>
                  <a:schemeClr val="tx1"/>
                </a:solidFill>
              </a:rPr>
            </a:br>
            <a:r>
              <a:rPr lang="en-MY" sz="3200" b="1" dirty="0">
                <a:solidFill>
                  <a:schemeClr val="tx1"/>
                </a:solidFill>
              </a:rPr>
              <a:t>Run examples:</a:t>
            </a:r>
            <a:br>
              <a:rPr lang="en-MY" sz="3200" b="1" dirty="0">
                <a:solidFill>
                  <a:schemeClr val="tx2"/>
                </a:solidFill>
              </a:rPr>
            </a:b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AF8D9-0DD5-8F4B-A938-09B05B724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4" y="943428"/>
            <a:ext cx="9097287" cy="5265001"/>
          </a:xfrm>
        </p:spPr>
        <p:txBody>
          <a:bodyPr>
            <a:normAutofit/>
          </a:bodyPr>
          <a:lstStyle/>
          <a:p>
            <a:pPr algn="l"/>
            <a:br>
              <a:rPr lang="en-MY" b="1" dirty="0"/>
            </a:br>
            <a:br>
              <a:rPr lang="en-MY" b="1" dirty="0"/>
            </a:br>
            <a:br>
              <a:rPr lang="en-MY" b="1" dirty="0"/>
            </a:br>
            <a:br>
              <a:rPr lang="en-MY" dirty="0"/>
            </a:b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57052D1-3620-5F4C-89D6-7D67EC6B5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By Waheed Nazir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DA674A61-B3ED-254D-A93D-2F664255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BF2B92-F5C4-EB4A-9B13-1FF359A6D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934" y="941830"/>
            <a:ext cx="6196871" cy="535051"/>
          </a:xfrm>
          <a:prstGeom prst="rect">
            <a:avLst/>
          </a:prstGeom>
          <a:ln>
            <a:solidFill>
              <a:srgbClr val="7030A0"/>
            </a:solidFill>
          </a:ln>
        </p:spPr>
      </p:pic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C8A49DB8-B8F1-8B43-A57D-30CB988B40A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415164" y="465992"/>
            <a:ext cx="333422" cy="488534"/>
          </a:xfrm>
          <a:prstGeom prst="bentConnector2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B5D1B2A-5441-B94E-A8FC-7CB502F77A11}"/>
              </a:ext>
            </a:extLst>
          </p:cNvPr>
          <p:cNvSpPr txBox="1"/>
          <p:nvPr/>
        </p:nvSpPr>
        <p:spPr>
          <a:xfrm>
            <a:off x="9750806" y="6218395"/>
            <a:ext cx="1793489" cy="577081"/>
          </a:xfrm>
          <a:prstGeom prst="rect">
            <a:avLst/>
          </a:prstGeom>
          <a:noFill/>
          <a:ln>
            <a:solidFill>
              <a:schemeClr val="bg1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Count all employees having salary more then 10,000 MYR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A7AAEB-4776-8441-9F39-8EF2F79A0A59}"/>
              </a:ext>
            </a:extLst>
          </p:cNvPr>
          <p:cNvSpPr txBox="1"/>
          <p:nvPr/>
        </p:nvSpPr>
        <p:spPr>
          <a:xfrm>
            <a:off x="3883964" y="391941"/>
            <a:ext cx="1602438" cy="276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Employee Data class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216689-17C4-9648-B63A-7B984C9E88D2}"/>
              </a:ext>
            </a:extLst>
          </p:cNvPr>
          <p:cNvSpPr txBox="1"/>
          <p:nvPr/>
        </p:nvSpPr>
        <p:spPr>
          <a:xfrm>
            <a:off x="7480513" y="3532539"/>
            <a:ext cx="1793489" cy="553998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Find total sum of all employee salaries or Total salary amount disbursed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DA9B99-A327-8B49-8A3A-7126C067A46E}"/>
              </a:ext>
            </a:extLst>
          </p:cNvPr>
          <p:cNvSpPr txBox="1"/>
          <p:nvPr/>
        </p:nvSpPr>
        <p:spPr>
          <a:xfrm>
            <a:off x="2929397" y="6200928"/>
            <a:ext cx="1914066" cy="40011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For loop with index to iterate filtered list of employees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CBFE633-0D96-8A4C-8F89-D01E778FC85B}"/>
              </a:ext>
            </a:extLst>
          </p:cNvPr>
          <p:cNvSpPr txBox="1"/>
          <p:nvPr/>
        </p:nvSpPr>
        <p:spPr>
          <a:xfrm>
            <a:off x="8060478" y="2924336"/>
            <a:ext cx="1740008" cy="40011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You’ll get filter list here in </a:t>
            </a:r>
            <a:r>
              <a:rPr lang="en-US" sz="1000" b="1" dirty="0"/>
              <a:t>it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8E9A618-DCA6-4247-82A3-790BAC8F00D8}"/>
              </a:ext>
            </a:extLst>
          </p:cNvPr>
          <p:cNvSpPr/>
          <p:nvPr/>
        </p:nvSpPr>
        <p:spPr>
          <a:xfrm>
            <a:off x="10127886" y="3081503"/>
            <a:ext cx="1960021" cy="923330"/>
          </a:xfrm>
          <a:prstGeom prst="rect">
            <a:avLst/>
          </a:prstGeom>
          <a:ln>
            <a:solidFill>
              <a:srgbClr val="0070C0"/>
            </a:solidFill>
            <a:prstDash val="lgDash"/>
          </a:ln>
        </p:spPr>
        <p:txBody>
          <a:bodyPr wrap="square">
            <a:spAutoFit/>
          </a:bodyPr>
          <a:lstStyle/>
          <a:p>
            <a:r>
              <a:rPr lang="en-MY" dirty="0"/>
              <a:t>More operations on employees list</a:t>
            </a:r>
            <a:endParaRPr lang="en-US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6D9FCE1-F28E-3347-835E-A9EE07C99EBE}"/>
              </a:ext>
            </a:extLst>
          </p:cNvPr>
          <p:cNvSpPr/>
          <p:nvPr/>
        </p:nvSpPr>
        <p:spPr>
          <a:xfrm rot="1996347">
            <a:off x="10057629" y="4028961"/>
            <a:ext cx="644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👇🏽</a:t>
            </a:r>
          </a:p>
        </p:txBody>
      </p:sp>
      <p:graphicFrame>
        <p:nvGraphicFramePr>
          <p:cNvPr id="87" name="Diagram 86">
            <a:extLst>
              <a:ext uri="{FF2B5EF4-FFF2-40B4-BE49-F238E27FC236}">
                <a16:creationId xmlns:a16="http://schemas.microsoft.com/office/drawing/2014/main" id="{7705CDE5-A69D-E745-ABEA-761AE1FEC5AE}"/>
              </a:ext>
            </a:extLst>
          </p:cNvPr>
          <p:cNvGraphicFramePr/>
          <p:nvPr/>
        </p:nvGraphicFramePr>
        <p:xfrm>
          <a:off x="7540979" y="162881"/>
          <a:ext cx="2321343" cy="1880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8" name="Rectangle 87">
            <a:extLst>
              <a:ext uri="{FF2B5EF4-FFF2-40B4-BE49-F238E27FC236}">
                <a16:creationId xmlns:a16="http://schemas.microsoft.com/office/drawing/2014/main" id="{DCFA981E-A343-B147-BBAF-65C782F90EB2}"/>
              </a:ext>
            </a:extLst>
          </p:cNvPr>
          <p:cNvSpPr/>
          <p:nvPr/>
        </p:nvSpPr>
        <p:spPr>
          <a:xfrm rot="10800000">
            <a:off x="4239041" y="319269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👇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4B7FB3-AA23-C64B-8F8F-31D7C0192DC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1070" y="1652222"/>
            <a:ext cx="6763262" cy="3773572"/>
          </a:xfrm>
          <a:prstGeom prst="rect">
            <a:avLst/>
          </a:prstGeom>
          <a:ln>
            <a:solidFill>
              <a:srgbClr val="7030A0"/>
            </a:solidFill>
          </a:ln>
        </p:spPr>
      </p:pic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09AF1845-77A9-8642-A5D1-3227E8071E9F}"/>
              </a:ext>
            </a:extLst>
          </p:cNvPr>
          <p:cNvCxnSpPr>
            <a:cxnSpLocks/>
          </p:cNvCxnSpPr>
          <p:nvPr/>
        </p:nvCxnSpPr>
        <p:spPr>
          <a:xfrm rot="16200000" flipV="1">
            <a:off x="2576724" y="5652877"/>
            <a:ext cx="726126" cy="25029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265D60C2-176D-B647-8725-30C6F001BCCE}"/>
              </a:ext>
            </a:extLst>
          </p:cNvPr>
          <p:cNvCxnSpPr>
            <a:cxnSpLocks/>
          </p:cNvCxnSpPr>
          <p:nvPr/>
        </p:nvCxnSpPr>
        <p:spPr>
          <a:xfrm rot="10800000" flipV="1">
            <a:off x="6188331" y="3077768"/>
            <a:ext cx="1849325" cy="22060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7D8E95F-D62F-0E4B-AAE8-3D6B64232B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60863" y="4585448"/>
            <a:ext cx="4977086" cy="1186000"/>
          </a:xfrm>
          <a:prstGeom prst="rect">
            <a:avLst/>
          </a:prstGeom>
          <a:ln>
            <a:solidFill>
              <a:srgbClr val="7030A0"/>
            </a:solidFill>
          </a:ln>
        </p:spPr>
      </p:pic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6F7A438D-B782-D440-AAC5-EB5DAFB91D4F}"/>
              </a:ext>
            </a:extLst>
          </p:cNvPr>
          <p:cNvCxnSpPr>
            <a:cxnSpLocks/>
          </p:cNvCxnSpPr>
          <p:nvPr/>
        </p:nvCxnSpPr>
        <p:spPr>
          <a:xfrm rot="16200000" flipV="1">
            <a:off x="8224732" y="4206317"/>
            <a:ext cx="480839" cy="27107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91F168A5-13B2-984E-B3B2-5A5620A03DBF}"/>
              </a:ext>
            </a:extLst>
          </p:cNvPr>
          <p:cNvCxnSpPr>
            <a:cxnSpLocks/>
          </p:cNvCxnSpPr>
          <p:nvPr/>
        </p:nvCxnSpPr>
        <p:spPr>
          <a:xfrm rot="16200000" flipV="1">
            <a:off x="9581393" y="5824833"/>
            <a:ext cx="438187" cy="30216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triped Right Arrow 3">
            <a:extLst>
              <a:ext uri="{FF2B5EF4-FFF2-40B4-BE49-F238E27FC236}">
                <a16:creationId xmlns:a16="http://schemas.microsoft.com/office/drawing/2014/main" id="{0C39A093-F5FB-0647-A131-E94854DD22D5}"/>
              </a:ext>
            </a:extLst>
          </p:cNvPr>
          <p:cNvSpPr/>
          <p:nvPr/>
        </p:nvSpPr>
        <p:spPr>
          <a:xfrm rot="8772969">
            <a:off x="7316002" y="1593351"/>
            <a:ext cx="392806" cy="278347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023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D35E-5A37-CF43-A4BB-11EE3F7F8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314" y="130628"/>
            <a:ext cx="7633513" cy="1596571"/>
          </a:xfrm>
        </p:spPr>
        <p:txBody>
          <a:bodyPr/>
          <a:lstStyle/>
          <a:p>
            <a:pPr algn="l"/>
            <a:r>
              <a:rPr lang="en-MY" b="1" dirty="0">
                <a:solidFill>
                  <a:schemeClr val="tx2"/>
                </a:solidFill>
              </a:rPr>
              <a:t>also</a:t>
            </a:r>
            <a:r>
              <a:rPr lang="en-MY" dirty="0">
                <a:solidFill>
                  <a:schemeClr val="tx2"/>
                </a:solidFill>
              </a:rPr>
              <a:t> </a:t>
            </a:r>
            <a:r>
              <a:rPr lang="en-MY" sz="2000" b="1" dirty="0">
                <a:solidFill>
                  <a:schemeClr val="tx2"/>
                </a:solidFill>
              </a:rPr>
              <a:t>is mostly used for these scenarios</a:t>
            </a:r>
            <a:br>
              <a:rPr lang="en-MY" b="1" dirty="0">
                <a:solidFill>
                  <a:schemeClr val="tx2"/>
                </a:solidFill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AF8D9-0DD5-8F4B-A938-09B05B724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4" y="943428"/>
            <a:ext cx="9097287" cy="5265001"/>
          </a:xfrm>
        </p:spPr>
        <p:txBody>
          <a:bodyPr>
            <a:normAutofit/>
          </a:bodyPr>
          <a:lstStyle/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To perform actions on </a:t>
            </a:r>
            <a:r>
              <a:rPr lang="en-MY" u="sng" dirty="0">
                <a:solidFill>
                  <a:srgbClr val="0070C0"/>
                </a:solidFill>
              </a:rPr>
              <a:t>non null object </a:t>
            </a:r>
            <a:r>
              <a:rPr lang="en-MY" dirty="0">
                <a:solidFill>
                  <a:srgbClr val="0070C0"/>
                </a:solidFill>
              </a:rPr>
              <a:t>using safe call operator </a:t>
            </a:r>
            <a:r>
              <a:rPr lang="en-MY" b="1" dirty="0">
                <a:solidFill>
                  <a:schemeClr val="tx1"/>
                </a:solidFill>
              </a:rPr>
              <a:t>?.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Multiple functions calls as </a:t>
            </a:r>
            <a:r>
              <a:rPr lang="en-MY" u="sng" dirty="0">
                <a:solidFill>
                  <a:srgbClr val="0070C0"/>
                </a:solidFill>
              </a:rPr>
              <a:t>chain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Helps to </a:t>
            </a:r>
            <a:r>
              <a:rPr lang="en-MY" u="sng" dirty="0">
                <a:solidFill>
                  <a:srgbClr val="0070C0"/>
                </a:solidFill>
              </a:rPr>
              <a:t>create local variable </a:t>
            </a:r>
            <a:r>
              <a:rPr lang="en-MY" dirty="0">
                <a:solidFill>
                  <a:srgbClr val="0070C0"/>
                </a:solidFill>
              </a:rPr>
              <a:t>with limited scope in lambda </a:t>
            </a:r>
          </a:p>
          <a:p>
            <a:pPr marL="342900" indent="-342900" algn="l">
              <a:buFont typeface="+mj-lt"/>
              <a:buAutoNum type="arabicParenR"/>
            </a:pPr>
            <a:r>
              <a:rPr lang="en-MY" dirty="0">
                <a:solidFill>
                  <a:srgbClr val="0070C0"/>
                </a:solidFill>
              </a:rPr>
              <a:t>It returns original object instead </a:t>
            </a:r>
            <a:r>
              <a:rPr lang="en-MY">
                <a:solidFill>
                  <a:srgbClr val="0070C0"/>
                </a:solidFill>
              </a:rPr>
              <a:t>of transformation</a:t>
            </a:r>
            <a:br>
              <a:rPr lang="en-MY" b="1" dirty="0"/>
            </a:br>
            <a:br>
              <a:rPr lang="en-MY" b="1" dirty="0"/>
            </a:br>
            <a:br>
              <a:rPr lang="en-MY" b="1" dirty="0"/>
            </a:br>
            <a:br>
              <a:rPr lang="en-MY" dirty="0"/>
            </a:b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57052D1-3620-5F4C-89D6-7D67EC6B5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By Waheed Nazir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DA674A61-B3ED-254D-A93D-2F664255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73AA901-12D1-7C46-9066-2E5D4A99FBC7}"/>
              </a:ext>
            </a:extLst>
          </p:cNvPr>
          <p:cNvSpPr txBox="1">
            <a:spLocks/>
          </p:cNvSpPr>
          <p:nvPr/>
        </p:nvSpPr>
        <p:spPr>
          <a:xfrm>
            <a:off x="5896303" y="4151586"/>
            <a:ext cx="3541987" cy="1219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000" b="1" dirty="0">
                <a:solidFill>
                  <a:schemeClr val="tx2"/>
                </a:solidFill>
              </a:rPr>
              <a:t>{                </a:t>
            </a:r>
            <a:br>
              <a:rPr lang="en-US" sz="4000" b="1" dirty="0">
                <a:solidFill>
                  <a:schemeClr val="tx2"/>
                </a:solidFill>
              </a:rPr>
            </a:br>
            <a:r>
              <a:rPr lang="en-US" sz="4000" b="1" dirty="0">
                <a:solidFill>
                  <a:schemeClr val="tx2"/>
                </a:solidFill>
              </a:rPr>
              <a:t>                  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BE8E26-404A-544E-A079-FCE4E3731312}"/>
              </a:ext>
            </a:extLst>
          </p:cNvPr>
          <p:cNvSpPr/>
          <p:nvPr/>
        </p:nvSpPr>
        <p:spPr>
          <a:xfrm>
            <a:off x="6421515" y="4840777"/>
            <a:ext cx="2017986" cy="4939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MY" i="1" dirty="0"/>
            </a:br>
            <a:r>
              <a:rPr lang="en-MY" i="1" dirty="0"/>
              <a:t>print</a:t>
            </a:r>
            <a:r>
              <a:rPr lang="en-MY" dirty="0"/>
              <a:t>(</a:t>
            </a:r>
            <a:r>
              <a:rPr lang="en-MY" b="1" dirty="0" err="1"/>
              <a:t>it</a:t>
            </a:r>
            <a:r>
              <a:rPr lang="en-MY" dirty="0" err="1"/>
              <a:t>.</a:t>
            </a:r>
            <a:r>
              <a:rPr lang="en-MY" b="1" dirty="0" err="1"/>
              <a:t>name</a:t>
            </a:r>
            <a:r>
              <a:rPr lang="en-MY" dirty="0"/>
              <a:t>)</a:t>
            </a:r>
            <a:br>
              <a:rPr lang="en-MY" dirty="0"/>
            </a:b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248ACA-EF52-F74C-A86A-DB0778B21EBC}"/>
              </a:ext>
            </a:extLst>
          </p:cNvPr>
          <p:cNvSpPr/>
          <p:nvPr/>
        </p:nvSpPr>
        <p:spPr>
          <a:xfrm>
            <a:off x="5362319" y="4446017"/>
            <a:ext cx="598068" cy="20802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  <a:p>
            <a:pPr algn="ctr"/>
            <a:r>
              <a:rPr lang="en-US" sz="1400" b="1" dirty="0"/>
              <a:t>let </a:t>
            </a:r>
          </a:p>
          <a:p>
            <a:pPr algn="ctr"/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03324B-1D98-C04C-85CF-B3B0A807097F}"/>
              </a:ext>
            </a:extLst>
          </p:cNvPr>
          <p:cNvSpPr txBox="1"/>
          <p:nvPr/>
        </p:nvSpPr>
        <p:spPr>
          <a:xfrm>
            <a:off x="4384856" y="4154673"/>
            <a:ext cx="8450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👱🏻‍♂️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80D98FC-96F2-1344-96E2-0E9099D86C29}"/>
              </a:ext>
            </a:extLst>
          </p:cNvPr>
          <p:cNvSpPr/>
          <p:nvPr/>
        </p:nvSpPr>
        <p:spPr>
          <a:xfrm>
            <a:off x="5115307" y="4464981"/>
            <a:ext cx="180000" cy="180000"/>
          </a:xfrm>
          <a:prstGeom prst="ellipse">
            <a:avLst/>
          </a:prstGeom>
          <a:ln w="1905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A90B5F48-CD02-BE4B-9B0E-33DB987441A5}"/>
              </a:ext>
            </a:extLst>
          </p:cNvPr>
          <p:cNvGraphicFramePr/>
          <p:nvPr>
            <p:extLst/>
          </p:nvPr>
        </p:nvGraphicFramePr>
        <p:xfrm>
          <a:off x="5052767" y="5863472"/>
          <a:ext cx="1536719" cy="3449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EDF6E1E-F1D5-5841-9F50-A74B3DD8E8E9}"/>
              </a:ext>
            </a:extLst>
          </p:cNvPr>
          <p:cNvCxnSpPr>
            <a:cxnSpLocks/>
          </p:cNvCxnSpPr>
          <p:nvPr/>
        </p:nvCxnSpPr>
        <p:spPr>
          <a:xfrm flipH="1">
            <a:off x="6353670" y="5381941"/>
            <a:ext cx="478054" cy="40611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1A621041-857C-454E-A310-85A816DF9EA3}"/>
              </a:ext>
            </a:extLst>
          </p:cNvPr>
          <p:cNvGraphicFramePr/>
          <p:nvPr>
            <p:extLst/>
          </p:nvPr>
        </p:nvGraphicFramePr>
        <p:xfrm>
          <a:off x="5529942" y="3048000"/>
          <a:ext cx="1445003" cy="3868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DF86D27-F796-2B45-9320-18C6360CA334}"/>
              </a:ext>
            </a:extLst>
          </p:cNvPr>
          <p:cNvCxnSpPr>
            <a:cxnSpLocks/>
          </p:cNvCxnSpPr>
          <p:nvPr/>
        </p:nvCxnSpPr>
        <p:spPr>
          <a:xfrm flipH="1">
            <a:off x="4994465" y="3482658"/>
            <a:ext cx="901838" cy="77255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DA29ADB-608F-0E45-9005-10427322AEAE}"/>
              </a:ext>
            </a:extLst>
          </p:cNvPr>
          <p:cNvCxnSpPr>
            <a:cxnSpLocks/>
          </p:cNvCxnSpPr>
          <p:nvPr/>
        </p:nvCxnSpPr>
        <p:spPr>
          <a:xfrm flipV="1">
            <a:off x="5295307" y="3933586"/>
            <a:ext cx="1026940" cy="321632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1B361A2-F0FF-334F-892E-C5EF7B8B0728}"/>
              </a:ext>
            </a:extLst>
          </p:cNvPr>
          <p:cNvCxnSpPr>
            <a:cxnSpLocks/>
          </p:cNvCxnSpPr>
          <p:nvPr/>
        </p:nvCxnSpPr>
        <p:spPr>
          <a:xfrm flipH="1">
            <a:off x="6316010" y="3927456"/>
            <a:ext cx="17053" cy="47940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AEAE49B-1DEC-224B-8AA6-44E91D602B45}"/>
              </a:ext>
            </a:extLst>
          </p:cNvPr>
          <p:cNvSpPr txBox="1"/>
          <p:nvPr/>
        </p:nvSpPr>
        <p:spPr>
          <a:xfrm>
            <a:off x="7174265" y="2821856"/>
            <a:ext cx="26657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👉 it</a:t>
            </a:r>
            <a:r>
              <a:rPr lang="en-US" dirty="0"/>
              <a:t> </a:t>
            </a:r>
          </a:p>
          <a:p>
            <a:r>
              <a:rPr lang="en-US" sz="1200" dirty="0"/>
              <a:t>(You’ll receive calling object as </a:t>
            </a:r>
            <a:r>
              <a:rPr lang="en-US" sz="1200" b="1" dirty="0">
                <a:solidFill>
                  <a:srgbClr val="7030A0"/>
                </a:solidFill>
              </a:rPr>
              <a:t>it</a:t>
            </a:r>
            <a:r>
              <a:rPr lang="en-US" sz="1200" dirty="0"/>
              <a:t> inside this scope)</a:t>
            </a:r>
            <a:br>
              <a:rPr lang="en-US" sz="1200" dirty="0"/>
            </a:br>
            <a:endParaRPr lang="en-US" sz="12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44B6A52-F571-F14E-860C-2F6219341292}"/>
              </a:ext>
            </a:extLst>
          </p:cNvPr>
          <p:cNvSpPr txBox="1"/>
          <p:nvPr/>
        </p:nvSpPr>
        <p:spPr>
          <a:xfrm>
            <a:off x="598807" y="2883797"/>
            <a:ext cx="3037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Person data class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69C850C-AB7B-1F4B-82F8-5745BC8B09C7}"/>
              </a:ext>
            </a:extLst>
          </p:cNvPr>
          <p:cNvSpPr txBox="1"/>
          <p:nvPr/>
        </p:nvSpPr>
        <p:spPr>
          <a:xfrm>
            <a:off x="6167322" y="4364169"/>
            <a:ext cx="9521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it: Person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A44F3E-6C31-7442-AFA3-E19187E66D66}"/>
              </a:ext>
            </a:extLst>
          </p:cNvPr>
          <p:cNvSpPr/>
          <p:nvPr/>
        </p:nvSpPr>
        <p:spPr>
          <a:xfrm>
            <a:off x="6167322" y="4564871"/>
            <a:ext cx="21307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(Reference of class)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F3B638-5150-B142-B547-ECBE4FC8F496}"/>
              </a:ext>
            </a:extLst>
          </p:cNvPr>
          <p:cNvSpPr/>
          <p:nvPr/>
        </p:nvSpPr>
        <p:spPr>
          <a:xfrm>
            <a:off x="7174265" y="3605518"/>
            <a:ext cx="260035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👉 this</a:t>
            </a:r>
            <a:r>
              <a:rPr lang="en-US" dirty="0"/>
              <a:t> </a:t>
            </a:r>
          </a:p>
          <a:p>
            <a:r>
              <a:rPr lang="en-US" sz="1200" dirty="0"/>
              <a:t>You can access class instance as </a:t>
            </a:r>
            <a:r>
              <a:rPr lang="en-US" sz="1200" dirty="0">
                <a:solidFill>
                  <a:srgbClr val="7030A0"/>
                </a:solidFill>
              </a:rPr>
              <a:t>this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2679EDD-8DFD-1E4C-B871-D5E5D0F481A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7104" y="3138050"/>
            <a:ext cx="3532559" cy="471477"/>
          </a:xfrm>
          <a:prstGeom prst="rect">
            <a:avLst/>
          </a:prstGeom>
          <a:ln w="6350">
            <a:solidFill>
              <a:srgbClr val="7030A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CF98B0-0EE2-A547-A94A-EBC1CE73325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5376" y="4364169"/>
            <a:ext cx="3679703" cy="885080"/>
          </a:xfrm>
          <a:prstGeom prst="rect">
            <a:avLst/>
          </a:prstGeom>
          <a:ln w="9525">
            <a:solidFill>
              <a:srgbClr val="7030A0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38F2F68-1BBD-A84A-BDE6-4E78BCDF12E8}"/>
              </a:ext>
            </a:extLst>
          </p:cNvPr>
          <p:cNvSpPr/>
          <p:nvPr/>
        </p:nvSpPr>
        <p:spPr>
          <a:xfrm>
            <a:off x="317079" y="4081059"/>
            <a:ext cx="31390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Accessing object properties using let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B11129-45F1-6E45-A7EC-D669CF787FCA}"/>
              </a:ext>
            </a:extLst>
          </p:cNvPr>
          <p:cNvSpPr txBox="1"/>
          <p:nvPr/>
        </p:nvSpPr>
        <p:spPr>
          <a:xfrm>
            <a:off x="8278513" y="1755600"/>
            <a:ext cx="1149420" cy="70788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OR: You can create a local variable in lambda scope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C8EBA-8FCE-7B43-A755-293D54331BE3}"/>
              </a:ext>
            </a:extLst>
          </p:cNvPr>
          <p:cNvCxnSpPr>
            <a:cxnSpLocks/>
          </p:cNvCxnSpPr>
          <p:nvPr/>
        </p:nvCxnSpPr>
        <p:spPr>
          <a:xfrm flipV="1">
            <a:off x="7805241" y="2510861"/>
            <a:ext cx="492792" cy="50644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8049F9-D30E-7C49-9AF5-0DDF8685730D}"/>
              </a:ext>
            </a:extLst>
          </p:cNvPr>
          <p:cNvCxnSpPr>
            <a:cxnSpLocks/>
          </p:cNvCxnSpPr>
          <p:nvPr/>
        </p:nvCxnSpPr>
        <p:spPr>
          <a:xfrm>
            <a:off x="9482618" y="2048475"/>
            <a:ext cx="975175" cy="27678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8D3625AB-D3CC-CE45-8870-EC8328E8510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194977" y="2406647"/>
            <a:ext cx="1771674" cy="676734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8B9A93E-615F-C54C-8759-24E29B7A833F}"/>
              </a:ext>
            </a:extLst>
          </p:cNvPr>
          <p:cNvSpPr txBox="1"/>
          <p:nvPr/>
        </p:nvSpPr>
        <p:spPr>
          <a:xfrm>
            <a:off x="10457793" y="2079762"/>
            <a:ext cx="1272296" cy="307777"/>
          </a:xfrm>
          <a:prstGeom prst="rect">
            <a:avLst/>
          </a:prstGeom>
          <a:noFill/>
          <a:ln>
            <a:noFill/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😉</a:t>
            </a:r>
            <a:r>
              <a:rPr lang="en-US" sz="1000" dirty="0"/>
              <a:t> It’s easy</a:t>
            </a:r>
          </a:p>
        </p:txBody>
      </p:sp>
    </p:spTree>
    <p:extLst>
      <p:ext uri="{BB962C8B-B14F-4D97-AF65-F5344CB8AC3E}">
        <p14:creationId xmlns:p14="http://schemas.microsoft.com/office/powerpoint/2010/main" val="268015498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{76F31B25-574B-C549-8563-796B7915965F}tf10001060</Template>
  <TotalTime>9120</TotalTime>
  <Words>1079</Words>
  <Application>Microsoft Macintosh PowerPoint</Application>
  <PresentationFormat>Widescreen</PresentationFormat>
  <Paragraphs>195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Wingdings 3</vt:lpstr>
      <vt:lpstr>Facet</vt:lpstr>
      <vt:lpstr>Scope Functions in Kotlin </vt:lpstr>
      <vt:lpstr>Scope functions?</vt:lpstr>
      <vt:lpstr>let is mostly used for these scenarios </vt:lpstr>
      <vt:lpstr>     Let on non null objects using  safe call operator ?. </vt:lpstr>
      <vt:lpstr>     Let examples: </vt:lpstr>
      <vt:lpstr>run is almost same like let, but it is more focused on target object </vt:lpstr>
      <vt:lpstr>     Run on non null objects using  safe call operator ?. </vt:lpstr>
      <vt:lpstr>     Run examples: </vt:lpstr>
      <vt:lpstr>also is mostly used for these scenarios </vt:lpstr>
      <vt:lpstr>Comparison Table:</vt:lpstr>
      <vt:lpstr>PowerPoint Presentation</vt:lpstr>
      <vt:lpstr>PowerPoint Presentation</vt:lpstr>
      <vt:lpstr>References: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Scope Functions </dc:title>
  <dc:creator>Microsoft Office User</dc:creator>
  <cp:lastModifiedBy>Microsoft Office User</cp:lastModifiedBy>
  <cp:revision>78</cp:revision>
  <cp:lastPrinted>2020-08-29T16:23:54Z</cp:lastPrinted>
  <dcterms:created xsi:type="dcterms:W3CDTF">2020-01-21T12:41:03Z</dcterms:created>
  <dcterms:modified xsi:type="dcterms:W3CDTF">2020-08-29T16:23:57Z</dcterms:modified>
</cp:coreProperties>
</file>

<file path=docProps/thumbnail.jpeg>
</file>